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A_190748E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2"/>
  </p:notesMasterIdLst>
  <p:handoutMasterIdLst>
    <p:handoutMasterId r:id="rId23"/>
  </p:handoutMasterIdLst>
  <p:sldIdLst>
    <p:sldId id="256" r:id="rId6"/>
    <p:sldId id="326" r:id="rId7"/>
    <p:sldId id="290" r:id="rId8"/>
    <p:sldId id="292" r:id="rId9"/>
    <p:sldId id="295" r:id="rId10"/>
    <p:sldId id="332" r:id="rId11"/>
    <p:sldId id="279" r:id="rId12"/>
    <p:sldId id="271" r:id="rId13"/>
    <p:sldId id="297" r:id="rId14"/>
    <p:sldId id="298" r:id="rId15"/>
    <p:sldId id="266" r:id="rId16"/>
    <p:sldId id="330" r:id="rId17"/>
    <p:sldId id="331" r:id="rId18"/>
    <p:sldId id="327" r:id="rId19"/>
    <p:sldId id="329"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DB0272-CE8B-3BC6-64C5-404ED4B0A752}" name="Ruth ten Hove" initials="RtH" userId="S::tenhover@csp.org.uk::15768258-d90d-4c3d-90d6-d55b9c58c7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FFCF00"/>
    <a:srgbClr val="6F64C3"/>
    <a:srgbClr val="735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B55DB-A26F-470A-AA0A-F1421805D83F}" v="13" dt="2023-09-18T09:09:51.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21" autoAdjust="0"/>
  </p:normalViewPr>
  <p:slideViewPr>
    <p:cSldViewPr snapToGrid="0">
      <p:cViewPr varScale="1">
        <p:scale>
          <a:sx n="77" d="100"/>
          <a:sy n="77" d="100"/>
        </p:scale>
        <p:origin x="47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2A_190748E1.xml><?xml version="1.0" encoding="utf-8"?>
<p188:cmLst xmlns:a="http://schemas.openxmlformats.org/drawingml/2006/main" xmlns:r="http://schemas.openxmlformats.org/officeDocument/2006/relationships" xmlns:p188="http://schemas.microsoft.com/office/powerpoint/2018/8/main">
  <p188:cm id="{019363C2-B482-442D-934E-0BA97EF4E65F}" authorId="{1ADB0272-CE8B-3BC6-64C5-404ED4B0A752}" created="2023-03-20T14:11:31.941">
    <ac:deMkLst xmlns:ac="http://schemas.microsoft.com/office/drawing/2013/main/command">
      <pc:docMk xmlns:pc="http://schemas.microsoft.com/office/powerpoint/2013/main/command"/>
      <pc:sldMk xmlns:pc="http://schemas.microsoft.com/office/powerpoint/2013/main/command" cId="419907809" sldId="298"/>
      <ac:spMk id="271" creationId="{00000000-0000-0000-0000-000000000000}"/>
    </ac:deMkLst>
    <p188:txBody>
      <a:bodyPr/>
      <a:lstStyle/>
      <a:p>
        <a:r>
          <a:rPr lang="en-GB"/>
          <a:t>ntegrated needs-led services are well supported in the literature and can streamline complex and silod care pathways
— Diagnosis led services are inflexible and do not meet the needs of people with multi-morbid presentations.
— Integration is required across primary, secondary and tertiary services
— Rapid access to specialist services is essential, particularly for locality based services
— Equipment provision must not be ignored and should include training for staff, the patient and the wider
family/carers if required</a:t>
        </a:r>
      </a:p>
    </p188:txBody>
  </p188:cm>
  <p188:cm id="{1F56E226-D53D-4175-A222-88881176CF40}" authorId="{1ADB0272-CE8B-3BC6-64C5-404ED4B0A752}" created="2023-03-20T14:12:22.431">
    <ac:deMkLst xmlns:ac="http://schemas.microsoft.com/office/drawing/2013/main/command">
      <pc:docMk xmlns:pc="http://schemas.microsoft.com/office/powerpoint/2013/main/command"/>
      <pc:sldMk xmlns:pc="http://schemas.microsoft.com/office/powerpoint/2013/main/command" cId="419907809" sldId="298"/>
      <ac:spMk id="271" creationId="{00000000-0000-0000-0000-000000000000}"/>
    </ac:deMkLst>
    <p188:txBody>
      <a:bodyPr/>
      <a:lstStyle/>
      <a:p>
        <a:r>
          <a:rPr lang="en-GB"/>
          <a:t>ptimisation of function is the core element of a rehabilitation intervention
— Regular review is supported in the literature and enables rehabilitation to change as the patient’s need’s change
— Self-management is supported in the literature and has the key elements of Information provision, Patient activation
through health coaching, patient education and Peer support, for example through social prescribing</a:t>
        </a:r>
      </a:p>
    </p188:txBody>
  </p188:cm>
  <p188:cm id="{8ED785A3-9954-4ED4-A263-37E40FE9FE49}" authorId="{1ADB0272-CE8B-3BC6-64C5-404ED4B0A752}" created="2023-03-20T14:13:17.375">
    <ac:txMkLst xmlns:ac="http://schemas.microsoft.com/office/drawing/2013/main/command">
      <pc:docMk xmlns:pc="http://schemas.microsoft.com/office/powerpoint/2013/main/command"/>
      <pc:sldMk xmlns:pc="http://schemas.microsoft.com/office/powerpoint/2013/main/command" cId="419907809" sldId="298"/>
      <ac:spMk id="271" creationId="{00000000-0000-0000-0000-000000000000}"/>
      <ac:txMk cp="284" len="1">
        <ac:context len="378" hash="1226806772"/>
      </ac:txMk>
    </ac:txMkLst>
    <p188:pos x="4698236" y="3171954"/>
    <p188:txBody>
      <a:bodyPr/>
      <a:lstStyle/>
      <a:p>
        <a:r>
          <a:rPr lang="en-GB"/>
          <a:t>Benchmarking in community rehabilitation services is challenging
— Uniformity of data sets and data collection is essential
— An interdisciplinary, multiagency workforce with strong leadership is critical to the delivery of successful community rehabilitation
— Workforce shortages across a number of healthcare groups is apparent, meaning career pathways are critical
— Leadership needs to extend all the way through the organisation to a director role that is held by a rehabilitation experienced
health care professional</a:t>
        </a:r>
      </a:p>
    </p188:txBody>
  </p188:cm>
  <p188:cm id="{37771085-311D-4443-83ED-9DFE9C74CCB3}" authorId="{1ADB0272-CE8B-3BC6-64C5-404ED4B0A752}" created="2023-03-20T14:14:33.855">
    <ac:deMkLst xmlns:ac="http://schemas.microsoft.com/office/drawing/2013/main/command">
      <pc:docMk xmlns:pc="http://schemas.microsoft.com/office/powerpoint/2013/main/command"/>
      <pc:sldMk xmlns:pc="http://schemas.microsoft.com/office/powerpoint/2013/main/command" cId="419907809" sldId="298"/>
      <ac:spMk id="271" creationId="{00000000-0000-0000-0000-000000000000}"/>
    </ac:deMkLst>
    <p188:txBody>
      <a:bodyPr/>
      <a:lstStyle/>
      <a:p>
        <a:r>
          <a:rPr lang="en-GB"/>
          <a:t>e role of both formal and informal carers is important and must be recognised
— The tension between engaging families and expecting families to support rehabilitation is recognise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D297F-A047-7B4B-8201-4436699D9C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6B69A2-0C01-C34D-8FE1-8BDE0B446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8CBEA4-8EB7-D543-8766-FEFBFB8915D2}" type="datetimeFigureOut">
              <a:rPr lang="en-US" smtClean="0"/>
              <a:t>9/18/2023</a:t>
            </a:fld>
            <a:endParaRPr lang="en-US"/>
          </a:p>
        </p:txBody>
      </p:sp>
      <p:sp>
        <p:nvSpPr>
          <p:cNvPr id="4" name="Footer Placeholder 3">
            <a:extLst>
              <a:ext uri="{FF2B5EF4-FFF2-40B4-BE49-F238E27FC236}">
                <a16:creationId xmlns:a16="http://schemas.microsoft.com/office/drawing/2014/main" id="{F87E1D36-BD57-374D-9B45-7F715B3820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0FB361-0BD8-3345-A8CC-4CFB4BAAA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63DC87-3210-9043-A42F-790551D5319B}" type="slidenum">
              <a:rPr lang="en-US" smtClean="0"/>
              <a:t>‹#›</a:t>
            </a:fld>
            <a:endParaRPr lang="en-US"/>
          </a:p>
        </p:txBody>
      </p:sp>
    </p:spTree>
    <p:extLst>
      <p:ext uri="{BB962C8B-B14F-4D97-AF65-F5344CB8AC3E}">
        <p14:creationId xmlns:p14="http://schemas.microsoft.com/office/powerpoint/2010/main" val="203064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effectLst/>
                <a:latin typeface="Calibri" panose="020F0502020204030204" pitchFamily="34" charset="0"/>
                <a:ea typeface="Calibri" panose="020F0502020204030204" pitchFamily="34" charset="0"/>
              </a:rPr>
              <a:t>The purpose of the session is to share with you the work of the Community Rehab Alliance and then introduce you to the Community Rehabilitation Best Practise Standards.</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Calibri" panose="020F0502020204030204" pitchFamily="34" charset="0"/>
              </a:rPr>
              <a:t>But first, let’s set the scene.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225883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274314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12</a:t>
            </a:fld>
            <a:endParaRPr lang="en-US"/>
          </a:p>
        </p:txBody>
      </p:sp>
    </p:spTree>
    <p:extLst>
      <p:ext uri="{BB962C8B-B14F-4D97-AF65-F5344CB8AC3E}">
        <p14:creationId xmlns:p14="http://schemas.microsoft.com/office/powerpoint/2010/main" val="364411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399462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15</a:t>
            </a:fld>
            <a:endParaRPr lang="en-US"/>
          </a:p>
        </p:txBody>
      </p:sp>
    </p:spTree>
    <p:extLst>
      <p:ext uri="{BB962C8B-B14F-4D97-AF65-F5344CB8AC3E}">
        <p14:creationId xmlns:p14="http://schemas.microsoft.com/office/powerpoint/2010/main" val="111982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932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Focus for the presentation will be on the first three standards. </a:t>
            </a:r>
          </a:p>
          <a:p>
            <a:endParaRPr lang="en-GB" baseline="0" dirty="0"/>
          </a:p>
          <a:p>
            <a:r>
              <a:rPr lang="en-GB" baseline="0" dirty="0"/>
              <a:t>The standards have been mapped to key NICE standards and are reflective of NICE Hip fracture and intermediate care. </a:t>
            </a:r>
          </a:p>
          <a:p>
            <a:endParaRPr lang="en-GB" baseline="0" dirty="0"/>
          </a:p>
          <a:p>
            <a:r>
              <a:rPr lang="en-GB" baseline="0" dirty="0"/>
              <a:t>The first standard refers to assessment and is critical that this is undertaken by a physiotherapist – </a:t>
            </a:r>
          </a:p>
          <a:p>
            <a:r>
              <a:rPr lang="en-GB" baseline="0" dirty="0"/>
              <a:t>As well as focus on physical abilities, which includes pre-hip fracture status (mobility in and outside), PT assesses cognitive ability and engagement in rehab. The assessment kick starts the tailored rehab programme, focused on  returning the individual to pre-fracture status</a:t>
            </a:r>
          </a:p>
          <a:p>
            <a:endParaRPr lang="en-GB" baseline="0" dirty="0"/>
          </a:p>
          <a:p>
            <a:pPr lvl="0"/>
            <a:r>
              <a:rPr lang="en-GB" sz="1200" kern="1200" dirty="0">
                <a:solidFill>
                  <a:schemeClr val="tx1"/>
                </a:solidFill>
                <a:effectLst/>
                <a:latin typeface="+mn-lt"/>
                <a:ea typeface="+mn-ea"/>
                <a:cs typeface="+mn-cs"/>
              </a:rPr>
              <a:t>A registered physiotherapist must perform the assessment.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first assessment may occur either before or after the operation.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NHFD data processor is able to identify the specific assessment of the physiotherapist for the purposes of NHFD data entry.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clear and consistent method for recording the initial physiotherapist assessment is in place.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physiotherapist assessment is shared with the MDT to facilitate clear communication and efficient care-planning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physiotherapist may undertake the delirium assessment using the 4AT screening tool, for tariff payments, if they are part of the admission team.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physiotherapist may undertake the multifactorial fracture prevention assessment (falls and bone health), for tariff payment.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Evidence:</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significant number of patients recovering from hip fracture experience poorly controlled pain, delirium and hypotension. Many patients experience dementia. These associated conditions require careful real-time clinical management according to individual patient needs. They are not absolute contraindications to mobilisation on the first day after hip fracture surgery yet they are commonly reported to unnecessarily delay mobilisation for a significant number of patients.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E0220-9E06-468A-BD78-544E31DB0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3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3</a:t>
            </a:fld>
            <a:endParaRPr lang="en-US"/>
          </a:p>
        </p:txBody>
      </p:sp>
    </p:spTree>
    <p:extLst>
      <p:ext uri="{BB962C8B-B14F-4D97-AF65-F5344CB8AC3E}">
        <p14:creationId xmlns:p14="http://schemas.microsoft.com/office/powerpoint/2010/main" val="57788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55723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298598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338565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b="1" dirty="0">
              <a:cs typeface="Calibri" panose="020F0502020204030204"/>
            </a:endParaRPr>
          </a:p>
        </p:txBody>
      </p:sp>
      <p:sp>
        <p:nvSpPr>
          <p:cNvPr id="4" name="Slide Number Placeholder 3"/>
          <p:cNvSpPr>
            <a:spLocks noGrp="1"/>
          </p:cNvSpPr>
          <p:nvPr>
            <p:ph type="sldNum" sz="quarter" idx="5"/>
          </p:nvPr>
        </p:nvSpPr>
        <p:spPr/>
        <p:txBody>
          <a:bodyPr/>
          <a:lstStyle/>
          <a:p>
            <a:fld id="{2D65D68C-EE3A-3248-AF17-0A8430663CAF}" type="slidenum">
              <a:rPr lang="en-US" smtClean="0"/>
              <a:t>8</a:t>
            </a:fld>
            <a:endParaRPr lang="en-US"/>
          </a:p>
        </p:txBody>
      </p:sp>
    </p:spTree>
    <p:extLst>
      <p:ext uri="{BB962C8B-B14F-4D97-AF65-F5344CB8AC3E}">
        <p14:creationId xmlns:p14="http://schemas.microsoft.com/office/powerpoint/2010/main" val="388505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385942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50"/>
              </a:spcBef>
              <a:spcAft>
                <a:spcPts val="1500"/>
              </a:spcAft>
            </a:pPr>
            <a:r>
              <a:rPr lang="en-GB" sz="1800" b="1" dirty="0">
                <a:effectLst/>
                <a:latin typeface="Calibri" panose="020F0502020204030204" pitchFamily="34" charset="0"/>
                <a:ea typeface="Times New Roman" panose="02020603050405020304" pitchFamily="18" charset="0"/>
              </a:rPr>
              <a:t>Standard 4 - </a:t>
            </a:r>
            <a:r>
              <a:rPr lang="en-GB" sz="1800" b="0" dirty="0">
                <a:solidFill>
                  <a:srgbClr val="231F43"/>
                </a:solidFill>
                <a:effectLst/>
                <a:latin typeface="Calibri" panose="020F0502020204030204" pitchFamily="34" charset="0"/>
                <a:ea typeface="Times New Roman" panose="02020603050405020304" pitchFamily="18" charset="0"/>
              </a:rPr>
              <a:t>Rehabilitation pathways should meet needs and be delivered locally with access to specialist services</a:t>
            </a:r>
            <a:endParaRPr lang="en-GB" sz="18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Key themes (a) needs led rehabilitation (b)integrated services (1</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0</a:t>
            </a:r>
            <a:r>
              <a:rPr lang="en-GB" sz="1800" dirty="0">
                <a:effectLst/>
                <a:latin typeface="Calibri" panose="020F0502020204030204" pitchFamily="34" charset="0"/>
                <a:ea typeface="Calibri" panose="020F0502020204030204" pitchFamily="34" charset="0"/>
                <a:cs typeface="Calibri" panose="020F0502020204030204" pitchFamily="34" charset="0"/>
              </a:rPr>
              <a:t>, 2</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0</a:t>
            </a:r>
            <a:r>
              <a:rPr lang="en-GB" sz="1800" dirty="0">
                <a:effectLst/>
                <a:latin typeface="Calibri" panose="020F0502020204030204" pitchFamily="34" charset="0"/>
                <a:ea typeface="Calibri" panose="020F0502020204030204" pitchFamily="34" charset="0"/>
                <a:cs typeface="Calibri" panose="020F0502020204030204" pitchFamily="34" charset="0"/>
              </a:rPr>
              <a:t>, 3</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0</a:t>
            </a:r>
            <a:r>
              <a:rPr lang="en-GB" sz="1800" dirty="0">
                <a:effectLst/>
                <a:latin typeface="Calibri" panose="020F0502020204030204" pitchFamily="34" charset="0"/>
                <a:ea typeface="Calibri" panose="020F0502020204030204" pitchFamily="34" charset="0"/>
                <a:cs typeface="Calibri" panose="020F0502020204030204" pitchFamily="34" charset="0"/>
              </a:rPr>
              <a:t> health and social care, physical and mental health) (c) locality based care (d) access to equipment (e)access to specialists and specialist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dirty="0">
                <a:effectLst/>
                <a:latin typeface="Calibri" panose="020F0502020204030204" pitchFamily="34" charset="0"/>
                <a:ea typeface="Times New Roman" panose="02020603050405020304" pitchFamily="18" charset="0"/>
              </a:rPr>
              <a:t>Standard 5 - </a:t>
            </a:r>
            <a:r>
              <a:rPr lang="en-GB" sz="1800" b="0" dirty="0">
                <a:solidFill>
                  <a:srgbClr val="231F43"/>
                </a:solidFill>
                <a:effectLst/>
                <a:latin typeface="Calibri" panose="020F0502020204030204" pitchFamily="34" charset="0"/>
                <a:ea typeface="Times New Roman" panose="02020603050405020304" pitchFamily="18" charset="0"/>
              </a:rPr>
              <a:t>Rehabilitation programmes should enable optimisation, self-management and review</a:t>
            </a:r>
            <a:endParaRPr lang="en-GB" sz="18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Key themes (a) optimisation of function (b)supported self management (c) regular review (d) long term conditions registers.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dirty="0">
                <a:effectLst/>
                <a:latin typeface="Calibri" panose="020F0502020204030204" pitchFamily="34" charset="0"/>
                <a:ea typeface="Times New Roman" panose="02020603050405020304" pitchFamily="18" charset="0"/>
              </a:rPr>
              <a:t>Standard 6 - </a:t>
            </a:r>
            <a:r>
              <a:rPr lang="en-GB" sz="1800" b="0" dirty="0">
                <a:solidFill>
                  <a:srgbClr val="231F43"/>
                </a:solidFill>
                <a:effectLst/>
                <a:latin typeface="Calibri" panose="020F0502020204030204" pitchFamily="34" charset="0"/>
                <a:ea typeface="Times New Roman" panose="02020603050405020304" pitchFamily="18" charset="0"/>
              </a:rPr>
              <a:t>Rehabilitation services are well led, adequately resourced and networked to other services</a:t>
            </a:r>
            <a:endParaRPr lang="en-GB" sz="18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Key themes (a) audit, service evaluation and research (b) defining core data, (c) linking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dirty="0">
                <a:effectLst/>
                <a:latin typeface="Calibri" panose="020F0502020204030204" pitchFamily="34" charset="0"/>
                <a:ea typeface="Times New Roman" panose="02020603050405020304" pitchFamily="18" charset="0"/>
              </a:rPr>
              <a:t>Standard 7 – </a:t>
            </a:r>
            <a:r>
              <a:rPr lang="en-GB" sz="1800" b="0" dirty="0">
                <a:solidFill>
                  <a:srgbClr val="231F43"/>
                </a:solidFill>
                <a:effectLst/>
                <a:latin typeface="Calibri" panose="020F0502020204030204" pitchFamily="34" charset="0"/>
                <a:ea typeface="Times New Roman" panose="02020603050405020304" pitchFamily="18" charset="0"/>
              </a:rPr>
              <a:t>Rehabilitation services involve families</a:t>
            </a:r>
            <a:endParaRPr lang="en-GB" sz="1800" b="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1145551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A14BFE-C154-4735-BB95-1092CE698E09}"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E38E1-4BEE-4A31-930A-795EB13FE565}" type="slidenum">
              <a:rPr lang="en-GB" smtClean="0"/>
              <a:t>‹#›</a:t>
            </a:fld>
            <a:endParaRPr lang="en-GB"/>
          </a:p>
        </p:txBody>
      </p:sp>
    </p:spTree>
    <p:extLst>
      <p:ext uri="{BB962C8B-B14F-4D97-AF65-F5344CB8AC3E}">
        <p14:creationId xmlns:p14="http://schemas.microsoft.com/office/powerpoint/2010/main" val="427727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14BFE-C154-4735-BB95-1092CE698E09}"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E38E1-4BEE-4A31-930A-795EB13FE565}" type="slidenum">
              <a:rPr lang="en-GB" smtClean="0"/>
              <a:t>‹#›</a:t>
            </a:fld>
            <a:endParaRPr lang="en-GB"/>
          </a:p>
        </p:txBody>
      </p:sp>
    </p:spTree>
    <p:extLst>
      <p:ext uri="{BB962C8B-B14F-4D97-AF65-F5344CB8AC3E}">
        <p14:creationId xmlns:p14="http://schemas.microsoft.com/office/powerpoint/2010/main" val="317062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149" name="Picture Placeholder 1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150" name="Slide Numb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060094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yout 4">
    <p:spTree>
      <p:nvGrpSpPr>
        <p:cNvPr id="1" name=""/>
        <p:cNvGrpSpPr/>
        <p:nvPr/>
      </p:nvGrpSpPr>
      <p:grpSpPr>
        <a:xfrm>
          <a:off x="0" y="0"/>
          <a:ext cx="0" cy="0"/>
          <a:chOff x="0" y="0"/>
          <a:chExt cx="0" cy="0"/>
        </a:xfrm>
      </p:grpSpPr>
      <p:sp>
        <p:nvSpPr>
          <p:cNvPr id="182" name="Picture Placeholder 13"/>
          <p:cNvSpPr>
            <a:spLocks noGrp="1"/>
          </p:cNvSpPr>
          <p:nvPr>
            <p:ph type="pic" sz="quarter" idx="21"/>
          </p:nvPr>
        </p:nvSpPr>
        <p:spPr>
          <a:xfrm>
            <a:off x="814186" y="803786"/>
            <a:ext cx="3552074" cy="2514601"/>
          </a:xfrm>
          <a:prstGeom prst="rect">
            <a:avLst/>
          </a:prstGeom>
        </p:spPr>
        <p:txBody>
          <a:bodyPr lIns="91439" tIns="45719" rIns="91439" bIns="45719">
            <a:noAutofit/>
          </a:bodyPr>
          <a:lstStyle/>
          <a:p>
            <a:endParaRPr/>
          </a:p>
        </p:txBody>
      </p:sp>
      <p:sp>
        <p:nvSpPr>
          <p:cNvPr id="183" name="Picture Placeholder 13"/>
          <p:cNvSpPr>
            <a:spLocks noGrp="1"/>
          </p:cNvSpPr>
          <p:nvPr>
            <p:ph type="pic" sz="quarter" idx="22"/>
          </p:nvPr>
        </p:nvSpPr>
        <p:spPr>
          <a:xfrm>
            <a:off x="814186" y="3680356"/>
            <a:ext cx="3552074" cy="2514601"/>
          </a:xfrm>
          <a:prstGeom prst="rect">
            <a:avLst/>
          </a:prstGeom>
        </p:spPr>
        <p:txBody>
          <a:bodyPr lIns="91439" tIns="45719" rIns="91439" bIns="45719">
            <a:noAutofit/>
          </a:bodyPr>
          <a:lstStyle/>
          <a:p>
            <a:endParaRPr/>
          </a:p>
        </p:txBody>
      </p:sp>
      <p:sp>
        <p:nvSpPr>
          <p:cNvPr id="184" name="Slide Numb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502295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16722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3282902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B32C03-07A1-E44F-BB30-BDB5595B79C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6474801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9B32C03-07A1-E44F-BB30-BDB5595B79C4}"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3160768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9B32C03-07A1-E44F-BB30-BDB5595B79C4}"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850681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9B32C03-07A1-E44F-BB30-BDB5595B79C4}"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1706615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2C03-07A1-E44F-BB30-BDB5595B79C4}"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031337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6193131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1950502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884780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1404587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990383-88C2-9040-8E35-D794EBCE3900}"/>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single headline etc.</a:t>
            </a:r>
          </a:p>
        </p:txBody>
      </p:sp>
      <p:sp>
        <p:nvSpPr>
          <p:cNvPr id="12" name="TextBox 11">
            <a:extLst>
              <a:ext uri="{FF2B5EF4-FFF2-40B4-BE49-F238E27FC236}">
                <a16:creationId xmlns:a16="http://schemas.microsoft.com/office/drawing/2014/main" id="{055E43E6-9112-314A-811F-750403225863}"/>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42607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6AE814-419A-534D-BC09-33A4E40269D5}"/>
              </a:ext>
            </a:extLst>
          </p:cNvPr>
          <p:cNvSpPr/>
          <p:nvPr userDrawn="1"/>
        </p:nvSpPr>
        <p:spPr>
          <a:xfrm>
            <a:off x="1418217" y="1377891"/>
            <a:ext cx="10290564" cy="1323439"/>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double headline etc. Bold copy double headline etc.</a:t>
            </a:r>
          </a:p>
        </p:txBody>
      </p:sp>
      <p:sp>
        <p:nvSpPr>
          <p:cNvPr id="6" name="TextBox 5">
            <a:extLst>
              <a:ext uri="{FF2B5EF4-FFF2-40B4-BE49-F238E27FC236}">
                <a16:creationId xmlns:a16="http://schemas.microsoft.com/office/drawing/2014/main" id="{21FE7972-D0AB-5147-BD55-EE60D9AA34C4}"/>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1406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2B61B7-92A4-3146-8968-81D785AEB001}"/>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FFAF00"/>
                </a:solidFill>
                <a:latin typeface="Arial" charset="0"/>
                <a:ea typeface="Arial" charset="0"/>
                <a:cs typeface="Arial" charset="0"/>
              </a:rPr>
              <a:t>Bold single headline etc.</a:t>
            </a:r>
          </a:p>
        </p:txBody>
      </p:sp>
      <p:sp>
        <p:nvSpPr>
          <p:cNvPr id="8" name="TextBox 7">
            <a:extLst>
              <a:ext uri="{FF2B5EF4-FFF2-40B4-BE49-F238E27FC236}">
                <a16:creationId xmlns:a16="http://schemas.microsoft.com/office/drawing/2014/main" id="{27175F8D-A826-854A-9FF2-D786E95D87DF}"/>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chemeClr val="bg1"/>
                </a:solidFill>
                <a:latin typeface="Arial" charset="0"/>
                <a:ea typeface="Arial" charset="0"/>
                <a:cs typeface="Arial" charset="0"/>
              </a:rPr>
              <a:t>Lorem ipsum </a:t>
            </a:r>
            <a:r>
              <a:rPr lang="en-US" sz="2400" baseline="30000" err="1">
                <a:solidFill>
                  <a:schemeClr val="bg1"/>
                </a:solidFill>
                <a:latin typeface="Arial" charset="0"/>
                <a:ea typeface="Arial" charset="0"/>
                <a:cs typeface="Arial" charset="0"/>
              </a:rPr>
              <a:t>Perrunt</a:t>
            </a:r>
            <a:r>
              <a:rPr lang="en-US" sz="2400" baseline="30000">
                <a:solidFill>
                  <a:schemeClr val="bg1"/>
                </a:solidFill>
                <a:latin typeface="Arial" charset="0"/>
                <a:ea typeface="Arial" charset="0"/>
                <a:cs typeface="Arial" charset="0"/>
              </a:rPr>
              <a:t> que </a:t>
            </a:r>
            <a:r>
              <a:rPr lang="en-US" sz="2400" baseline="30000" err="1">
                <a:solidFill>
                  <a:schemeClr val="bg1"/>
                </a:solidFill>
                <a:latin typeface="Arial" charset="0"/>
                <a:ea typeface="Arial" charset="0"/>
                <a:cs typeface="Arial" charset="0"/>
              </a:rPr>
              <a:t>nobis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doluptae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experae</a:t>
            </a:r>
            <a:r>
              <a:rPr lang="en-US" sz="2400" baseline="30000">
                <a:solidFill>
                  <a:schemeClr val="bg1"/>
                </a:solidFill>
                <a:latin typeface="Arial" charset="0"/>
                <a:ea typeface="Arial" charset="0"/>
                <a:cs typeface="Arial" charset="0"/>
              </a:rPr>
              <a:t> culpa in none </a:t>
            </a:r>
            <a:r>
              <a:rPr lang="en-US" sz="2400" baseline="30000" err="1">
                <a:solidFill>
                  <a:schemeClr val="bg1"/>
                </a:solidFill>
                <a:latin typeface="Arial" charset="0"/>
                <a:ea typeface="Arial" charset="0"/>
                <a:cs typeface="Arial" charset="0"/>
              </a:rPr>
              <a:t>praturectur</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vellandae</a:t>
            </a:r>
            <a:r>
              <a:rPr lang="en-US" sz="2400" baseline="30000">
                <a:solidFill>
                  <a:schemeClr val="bg1"/>
                </a:solidFill>
                <a:latin typeface="Arial" charset="0"/>
                <a:ea typeface="Arial" charset="0"/>
                <a:cs typeface="Arial" charset="0"/>
              </a:rPr>
              <a:t> pre </a:t>
            </a:r>
            <a:r>
              <a:rPr lang="en-US" sz="2400" baseline="30000" err="1">
                <a:solidFill>
                  <a:schemeClr val="bg1"/>
                </a:solidFill>
                <a:latin typeface="Arial" charset="0"/>
                <a:ea typeface="Arial" charset="0"/>
                <a:cs typeface="Arial" charset="0"/>
              </a:rPr>
              <a:t>volluptae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samuscitio</a:t>
            </a:r>
            <a:r>
              <a:rPr lang="en-US" sz="2400" baseline="30000">
                <a:solidFill>
                  <a:schemeClr val="bg1"/>
                </a:solidFill>
                <a:latin typeface="Arial" charset="0"/>
                <a:ea typeface="Arial" charset="0"/>
                <a:cs typeface="Arial" charset="0"/>
              </a:rPr>
              <a:t> ex </a:t>
            </a:r>
            <a:r>
              <a:rPr lang="en-US" sz="2400" baseline="30000" err="1">
                <a:solidFill>
                  <a:schemeClr val="bg1"/>
                </a:solidFill>
                <a:latin typeface="Arial" charset="0"/>
                <a:ea typeface="Arial" charset="0"/>
                <a:cs typeface="Arial" charset="0"/>
              </a:rPr>
              <a:t>est</a:t>
            </a:r>
            <a:r>
              <a:rPr lang="en-US" sz="2400" baseline="30000">
                <a:solidFill>
                  <a:schemeClr val="bg1"/>
                </a:solidFill>
                <a:latin typeface="Arial" charset="0"/>
                <a:ea typeface="Arial" charset="0"/>
                <a:cs typeface="Arial" charset="0"/>
              </a:rPr>
              <a:t>, sit </a:t>
            </a:r>
            <a:r>
              <a:rPr lang="en-US" sz="2400" baseline="30000" err="1">
                <a:solidFill>
                  <a:schemeClr val="bg1"/>
                </a:solidFill>
                <a:latin typeface="Arial" charset="0"/>
                <a:ea typeface="Arial" charset="0"/>
                <a:cs typeface="Arial" charset="0"/>
              </a:rPr>
              <a:t>utemodicate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omnihillendi</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conet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laut</a:t>
            </a:r>
            <a:r>
              <a:rPr lang="en-US" sz="2400" baseline="30000">
                <a:solidFill>
                  <a:schemeClr val="bg1"/>
                </a:solidFill>
                <a:latin typeface="Arial" charset="0"/>
                <a:ea typeface="Arial" charset="0"/>
                <a:cs typeface="Arial" charset="0"/>
              </a:rPr>
              <a:t> id que </a:t>
            </a:r>
            <a:r>
              <a:rPr lang="en-US" sz="2400" baseline="30000" err="1">
                <a:solidFill>
                  <a:schemeClr val="bg1"/>
                </a:solidFill>
                <a:latin typeface="Arial" charset="0"/>
                <a:ea typeface="Arial" charset="0"/>
                <a:cs typeface="Arial" charset="0"/>
              </a:rPr>
              <a:t>necearu</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ptatis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explatis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ionem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Volecupta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perit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volorerspe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cullandae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num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liaspic</a:t>
            </a:r>
            <a:r>
              <a:rPr lang="en-US" sz="2400" baseline="30000">
                <a:solidFill>
                  <a:schemeClr val="bg1"/>
                </a:solidFill>
                <a:latin typeface="Arial" charset="0"/>
                <a:ea typeface="Arial" charset="0"/>
                <a:cs typeface="Arial" charset="0"/>
              </a:rPr>
              <a:t> tem quam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vendelit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volorro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etur</a:t>
            </a:r>
            <a:r>
              <a:rPr lang="en-US" sz="2400" baseline="30000">
                <a:solidFill>
                  <a:schemeClr val="bg1"/>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chemeClr val="bg1"/>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endParaRPr lang="en-US" sz="2400" baseline="300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343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34A4E-2E03-CD45-BBEB-4675C90571C5}"/>
              </a:ext>
            </a:extLst>
          </p:cNvPr>
          <p:cNvSpPr/>
          <p:nvPr userDrawn="1"/>
        </p:nvSpPr>
        <p:spPr>
          <a:xfrm>
            <a:off x="1418217" y="1377891"/>
            <a:ext cx="10290564" cy="1323439"/>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FFAF00"/>
                </a:solidFill>
                <a:latin typeface="Arial" charset="0"/>
                <a:ea typeface="Arial" charset="0"/>
                <a:cs typeface="Arial" charset="0"/>
              </a:rPr>
              <a:t>Bold double headline etc. Bold copy double headline etc.</a:t>
            </a:r>
          </a:p>
        </p:txBody>
      </p:sp>
      <p:sp>
        <p:nvSpPr>
          <p:cNvPr id="6" name="TextBox 5">
            <a:extLst>
              <a:ext uri="{FF2B5EF4-FFF2-40B4-BE49-F238E27FC236}">
                <a16:creationId xmlns:a16="http://schemas.microsoft.com/office/drawing/2014/main" id="{427602F9-C8A5-1F41-823B-4DCF5B053EF8}"/>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chemeClr val="bg1"/>
                </a:solidFill>
                <a:latin typeface="Arial" charset="0"/>
                <a:ea typeface="Arial" charset="0"/>
                <a:cs typeface="Arial" charset="0"/>
              </a:rPr>
              <a:t>Lorem ipsum </a:t>
            </a:r>
            <a:r>
              <a:rPr lang="en-US" sz="2400" baseline="30000" err="1">
                <a:solidFill>
                  <a:schemeClr val="bg1"/>
                </a:solidFill>
                <a:latin typeface="Arial" charset="0"/>
                <a:ea typeface="Arial" charset="0"/>
                <a:cs typeface="Arial" charset="0"/>
              </a:rPr>
              <a:t>Perrunt</a:t>
            </a:r>
            <a:r>
              <a:rPr lang="en-US" sz="2400" baseline="30000">
                <a:solidFill>
                  <a:schemeClr val="bg1"/>
                </a:solidFill>
                <a:latin typeface="Arial" charset="0"/>
                <a:ea typeface="Arial" charset="0"/>
                <a:cs typeface="Arial" charset="0"/>
              </a:rPr>
              <a:t> que </a:t>
            </a:r>
            <a:r>
              <a:rPr lang="en-US" sz="2400" baseline="30000" err="1">
                <a:solidFill>
                  <a:schemeClr val="bg1"/>
                </a:solidFill>
                <a:latin typeface="Arial" charset="0"/>
                <a:ea typeface="Arial" charset="0"/>
                <a:cs typeface="Arial" charset="0"/>
              </a:rPr>
              <a:t>nobis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doluptae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experae</a:t>
            </a:r>
            <a:r>
              <a:rPr lang="en-US" sz="2400" baseline="30000">
                <a:solidFill>
                  <a:schemeClr val="bg1"/>
                </a:solidFill>
                <a:latin typeface="Arial" charset="0"/>
                <a:ea typeface="Arial" charset="0"/>
                <a:cs typeface="Arial" charset="0"/>
              </a:rPr>
              <a:t> culpa in none </a:t>
            </a:r>
            <a:r>
              <a:rPr lang="en-US" sz="2400" baseline="30000" err="1">
                <a:solidFill>
                  <a:schemeClr val="bg1"/>
                </a:solidFill>
                <a:latin typeface="Arial" charset="0"/>
                <a:ea typeface="Arial" charset="0"/>
                <a:cs typeface="Arial" charset="0"/>
              </a:rPr>
              <a:t>praturectur</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vellandae</a:t>
            </a:r>
            <a:r>
              <a:rPr lang="en-US" sz="2400" baseline="30000">
                <a:solidFill>
                  <a:schemeClr val="bg1"/>
                </a:solidFill>
                <a:latin typeface="Arial" charset="0"/>
                <a:ea typeface="Arial" charset="0"/>
                <a:cs typeface="Arial" charset="0"/>
              </a:rPr>
              <a:t> pre </a:t>
            </a:r>
            <a:r>
              <a:rPr lang="en-US" sz="2400" baseline="30000" err="1">
                <a:solidFill>
                  <a:schemeClr val="bg1"/>
                </a:solidFill>
                <a:latin typeface="Arial" charset="0"/>
                <a:ea typeface="Arial" charset="0"/>
                <a:cs typeface="Arial" charset="0"/>
              </a:rPr>
              <a:t>volluptae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samuscitio</a:t>
            </a:r>
            <a:r>
              <a:rPr lang="en-US" sz="2400" baseline="30000">
                <a:solidFill>
                  <a:schemeClr val="bg1"/>
                </a:solidFill>
                <a:latin typeface="Arial" charset="0"/>
                <a:ea typeface="Arial" charset="0"/>
                <a:cs typeface="Arial" charset="0"/>
              </a:rPr>
              <a:t> ex </a:t>
            </a:r>
            <a:r>
              <a:rPr lang="en-US" sz="2400" baseline="30000" err="1">
                <a:solidFill>
                  <a:schemeClr val="bg1"/>
                </a:solidFill>
                <a:latin typeface="Arial" charset="0"/>
                <a:ea typeface="Arial" charset="0"/>
                <a:cs typeface="Arial" charset="0"/>
              </a:rPr>
              <a:t>est</a:t>
            </a:r>
            <a:r>
              <a:rPr lang="en-US" sz="2400" baseline="30000">
                <a:solidFill>
                  <a:schemeClr val="bg1"/>
                </a:solidFill>
                <a:latin typeface="Arial" charset="0"/>
                <a:ea typeface="Arial" charset="0"/>
                <a:cs typeface="Arial" charset="0"/>
              </a:rPr>
              <a:t>, sit </a:t>
            </a:r>
            <a:r>
              <a:rPr lang="en-US" sz="2400" baseline="30000" err="1">
                <a:solidFill>
                  <a:schemeClr val="bg1"/>
                </a:solidFill>
                <a:latin typeface="Arial" charset="0"/>
                <a:ea typeface="Arial" charset="0"/>
                <a:cs typeface="Arial" charset="0"/>
              </a:rPr>
              <a:t>utemodicate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omnihillendi</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conet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laut</a:t>
            </a:r>
            <a:r>
              <a:rPr lang="en-US" sz="2400" baseline="30000">
                <a:solidFill>
                  <a:schemeClr val="bg1"/>
                </a:solidFill>
                <a:latin typeface="Arial" charset="0"/>
                <a:ea typeface="Arial" charset="0"/>
                <a:cs typeface="Arial" charset="0"/>
              </a:rPr>
              <a:t> id que </a:t>
            </a:r>
            <a:r>
              <a:rPr lang="en-US" sz="2400" baseline="30000" err="1">
                <a:solidFill>
                  <a:schemeClr val="bg1"/>
                </a:solidFill>
                <a:latin typeface="Arial" charset="0"/>
                <a:ea typeface="Arial" charset="0"/>
                <a:cs typeface="Arial" charset="0"/>
              </a:rPr>
              <a:t>necearu</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ptatis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explatis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ionem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Volecupta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perit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volorerspe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cullandae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num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liaspic</a:t>
            </a:r>
            <a:r>
              <a:rPr lang="en-US" sz="2400" baseline="30000">
                <a:solidFill>
                  <a:schemeClr val="bg1"/>
                </a:solidFill>
                <a:latin typeface="Arial" charset="0"/>
                <a:ea typeface="Arial" charset="0"/>
                <a:cs typeface="Arial" charset="0"/>
              </a:rPr>
              <a:t> tem quam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vendelit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volorro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etur</a:t>
            </a:r>
            <a:r>
              <a:rPr lang="en-US" sz="2400" baseline="30000">
                <a:solidFill>
                  <a:schemeClr val="bg1"/>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chemeClr val="bg1"/>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endParaRPr lang="en-US" sz="2400" baseline="300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071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6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DC817E-9603-EE4D-83BB-8F63AE543A19}"/>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single headline etc.</a:t>
            </a:r>
          </a:p>
        </p:txBody>
      </p:sp>
      <p:sp>
        <p:nvSpPr>
          <p:cNvPr id="3" name="TextBox 2">
            <a:extLst>
              <a:ext uri="{FF2B5EF4-FFF2-40B4-BE49-F238E27FC236}">
                <a16:creationId xmlns:a16="http://schemas.microsoft.com/office/drawing/2014/main" id="{95C420F1-F8F2-FE4F-89EA-317D399F09C8}"/>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38257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8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a:t>CSP Corporate PowerPoint template 2020</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1" r:id="rId5"/>
    <p:sldLayoutId id="2147483654" r:id="rId6"/>
    <p:sldLayoutId id="2147483652" r:id="rId7"/>
    <p:sldLayoutId id="2147483657" r:id="rId8"/>
    <p:sldLayoutId id="2147483656" r:id="rId9"/>
    <p:sldLayoutId id="2147483658" r:id="rId10"/>
    <p:sldLayoutId id="2147483660"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32C03-07A1-E44F-BB30-BDB5595B79C4}" type="datetimeFigureOut">
              <a:rPr lang="en-US" smtClean="0"/>
              <a:t>9/18/2023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A459-1C1F-3F47-9919-7B15545B9C8D}" type="slidenum">
              <a:rPr lang="en-US" smtClean="0"/>
              <a:t>‹#›</a:t>
            </a:fld>
            <a:endParaRPr lang="en-US"/>
          </a:p>
        </p:txBody>
      </p:sp>
    </p:spTree>
    <p:extLst>
      <p:ext uri="{BB962C8B-B14F-4D97-AF65-F5344CB8AC3E}">
        <p14:creationId xmlns:p14="http://schemas.microsoft.com/office/powerpoint/2010/main" val="37334311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microsoft.com/office/2018/10/relationships/comments" Target="../comments/modernComment_12A_190748E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3" name="TextBox 2">
            <a:extLst>
              <a:ext uri="{FF2B5EF4-FFF2-40B4-BE49-F238E27FC236}">
                <a16:creationId xmlns:a16="http://schemas.microsoft.com/office/drawing/2014/main" id="{EC0ED841-C0DA-8E34-65B4-81E8194B46C7}"/>
              </a:ext>
            </a:extLst>
          </p:cNvPr>
          <p:cNvSpPr txBox="1"/>
          <p:nvPr/>
        </p:nvSpPr>
        <p:spPr>
          <a:xfrm>
            <a:off x="3756769" y="4837684"/>
            <a:ext cx="6100010" cy="646331"/>
          </a:xfrm>
          <a:prstGeom prst="rect">
            <a:avLst/>
          </a:prstGeom>
          <a:noFill/>
        </p:spPr>
        <p:txBody>
          <a:bodyPr wrap="square" lIns="91440" tIns="45720" rIns="91440" bIns="45720" anchor="t">
            <a:spAutoFit/>
          </a:bodyPr>
          <a:lstStyle/>
          <a:p>
            <a:r>
              <a:rPr lang="en-GB" b="0" i="1" u="none" strike="noStrike" dirty="0">
                <a:solidFill>
                  <a:srgbClr val="000000"/>
                </a:solidFill>
                <a:effectLst/>
                <a:latin typeface="Arial"/>
                <a:cs typeface="Arial"/>
              </a:rPr>
              <a:t>CSP Assistant Director, </a:t>
            </a:r>
            <a:r>
              <a:rPr lang="en-GB" i="1" dirty="0">
                <a:solidFill>
                  <a:srgbClr val="000000"/>
                </a:solidFill>
                <a:latin typeface="Arial"/>
                <a:cs typeface="Arial"/>
              </a:rPr>
              <a:t>Chartered Society of Physiotherapy</a:t>
            </a:r>
            <a:endParaRPr lang="en-GB" i="1" dirty="0">
              <a:latin typeface="Arial"/>
              <a:cs typeface="Arial"/>
            </a:endParaRPr>
          </a:p>
        </p:txBody>
      </p:sp>
      <p:sp>
        <p:nvSpPr>
          <p:cNvPr id="4" name="Rectangle 3">
            <a:extLst>
              <a:ext uri="{FF2B5EF4-FFF2-40B4-BE49-F238E27FC236}">
                <a16:creationId xmlns:a16="http://schemas.microsoft.com/office/drawing/2014/main" id="{24B71DEF-CF04-22C1-AC05-D40AF7D3E36D}"/>
              </a:ext>
            </a:extLst>
          </p:cNvPr>
          <p:cNvSpPr/>
          <p:nvPr/>
        </p:nvSpPr>
        <p:spPr>
          <a:xfrm>
            <a:off x="3756769" y="4278877"/>
            <a:ext cx="9220323" cy="569067"/>
          </a:xfrm>
          <a:prstGeom prst="rect">
            <a:avLst/>
          </a:prstGeom>
        </p:spPr>
        <p:txBody>
          <a:bodyPr wrap="square" lIns="91440" tIns="45720" rIns="91440" bIns="45720" anchor="t">
            <a:spAutoFit/>
          </a:bodyPr>
          <a:lstStyle/>
          <a:p>
            <a:pPr>
              <a:lnSpc>
                <a:spcPts val="4000"/>
              </a:lnSpc>
              <a:spcAft>
                <a:spcPts val="600"/>
              </a:spcAft>
            </a:pPr>
            <a:r>
              <a:rPr lang="en-US" sz="2800" b="1" kern="1000" spc="-100" dirty="0">
                <a:solidFill>
                  <a:srgbClr val="002060"/>
                </a:solidFill>
                <a:latin typeface="Arial"/>
                <a:cs typeface="Arial"/>
              </a:rPr>
              <a:t>Ruth ten Hove</a:t>
            </a:r>
            <a:endParaRPr lang="en-US" dirty="0"/>
          </a:p>
        </p:txBody>
      </p:sp>
      <p:pic>
        <p:nvPicPr>
          <p:cNvPr id="7" name="Picture 6">
            <a:extLst>
              <a:ext uri="{FF2B5EF4-FFF2-40B4-BE49-F238E27FC236}">
                <a16:creationId xmlns:a16="http://schemas.microsoft.com/office/drawing/2014/main" id="{57B556F2-75A2-8B66-338F-F64AA0647252}"/>
              </a:ext>
            </a:extLst>
          </p:cNvPr>
          <p:cNvPicPr>
            <a:picLocks noChangeAspect="1"/>
          </p:cNvPicPr>
          <p:nvPr/>
        </p:nvPicPr>
        <p:blipFill>
          <a:blip r:embed="rId5"/>
          <a:stretch>
            <a:fillRect/>
          </a:stretch>
        </p:blipFill>
        <p:spPr>
          <a:xfrm>
            <a:off x="3825069" y="1578656"/>
            <a:ext cx="4541862" cy="2752712"/>
          </a:xfrm>
          <a:prstGeom prst="rect">
            <a:avLst/>
          </a:prstGeom>
        </p:spPr>
      </p:pic>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4"/>
          <a:srcRect l="25728"/>
          <a:stretch>
            <a:fillRect/>
          </a:stretch>
        </p:blipFill>
        <p:spPr>
          <a:xfrm flipH="1">
            <a:off x="5316374" y="-88615"/>
            <a:ext cx="7058470" cy="6959315"/>
          </a:xfrm>
          <a:prstGeom prst="rect">
            <a:avLst/>
          </a:prstGeom>
          <a:ln w="12700">
            <a:miter lim="400000"/>
          </a:ln>
        </p:spPr>
      </p:pic>
      <p:sp>
        <p:nvSpPr>
          <p:cNvPr id="269" name="TextBox 3"/>
          <p:cNvSpPr txBox="1"/>
          <p:nvPr/>
        </p:nvSpPr>
        <p:spPr>
          <a:xfrm>
            <a:off x="6276898" y="1376264"/>
            <a:ext cx="660174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Summary of the standards</a:t>
            </a:r>
            <a:endParaRPr sz="3200"/>
          </a:p>
        </p:txBody>
      </p:sp>
      <p:sp>
        <p:nvSpPr>
          <p:cNvPr id="271" name="Rectangle 5"/>
          <p:cNvSpPr txBox="1"/>
          <p:nvPr/>
        </p:nvSpPr>
        <p:spPr>
          <a:xfrm>
            <a:off x="6301458" y="2341340"/>
            <a:ext cx="5288092" cy="3847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l"/>
            <a:r>
              <a:rPr lang="en-GB" sz="2000" b="1">
                <a:solidFill>
                  <a:schemeClr val="bg1"/>
                </a:solidFill>
                <a:latin typeface="Albert Sans Regular Light"/>
                <a:cs typeface="Arial"/>
              </a:rPr>
              <a:t>4. </a:t>
            </a:r>
            <a:r>
              <a:rPr lang="en-GB" sz="2000" b="1">
                <a:solidFill>
                  <a:schemeClr val="bg1"/>
                </a:solidFill>
                <a:latin typeface="Albert Sans Regular Light"/>
                <a:cs typeface="Arial" panose="020B0604020202020204" pitchFamily="34" charset="0"/>
              </a:rPr>
              <a:t>Rehab pathways should be delivered locally with access to specialist services</a:t>
            </a:r>
          </a:p>
          <a:p>
            <a:pPr algn="l"/>
            <a:endParaRPr lang="en-GB" sz="2400" b="1">
              <a:solidFill>
                <a:schemeClr val="bg1"/>
              </a:solidFill>
              <a:latin typeface="Albert Sans Regular Light"/>
              <a:cs typeface="Arial" panose="020B0604020202020204" pitchFamily="34" charset="0"/>
            </a:endParaRPr>
          </a:p>
          <a:p>
            <a:pPr algn="l"/>
            <a:r>
              <a:rPr lang="en-GB" sz="2000" b="1">
                <a:solidFill>
                  <a:schemeClr val="bg1"/>
                </a:solidFill>
                <a:latin typeface="Albert Sans Regular Light"/>
                <a:cs typeface="Arial" panose="020B0604020202020204" pitchFamily="34" charset="0"/>
              </a:rPr>
              <a:t>5. Rehab should enable the individual to reach their optimal recovery and build their confidence to self manage.</a:t>
            </a:r>
          </a:p>
          <a:p>
            <a:pPr algn="l"/>
            <a:endParaRPr lang="en-GB" sz="2000" b="1">
              <a:solidFill>
                <a:schemeClr val="bg1"/>
              </a:solidFill>
              <a:latin typeface="Albert Sans Regular Light"/>
              <a:cs typeface="Arial" panose="020B0604020202020204" pitchFamily="34" charset="0"/>
            </a:endParaRPr>
          </a:p>
          <a:p>
            <a:pPr>
              <a:defRPr/>
            </a:pPr>
            <a:r>
              <a:rPr lang="en-GB" sz="2000" b="1">
                <a:solidFill>
                  <a:schemeClr val="bg1"/>
                </a:solidFill>
                <a:latin typeface="Albert Sans Regular Light"/>
                <a:cs typeface="Arial" panose="020B0604020202020204" pitchFamily="34" charset="0"/>
              </a:rPr>
              <a:t>6. Rehab service should be well led, adequately staffed and supported by a rehab network.</a:t>
            </a:r>
          </a:p>
          <a:p>
            <a:pPr>
              <a:defRPr/>
            </a:pPr>
            <a:endParaRPr lang="en-GB" sz="2000" b="1">
              <a:solidFill>
                <a:schemeClr val="bg1"/>
              </a:solidFill>
              <a:latin typeface="Albert Sans Regular Light"/>
              <a:cs typeface="Arial" panose="020B0604020202020204" pitchFamily="34" charset="0"/>
            </a:endParaRPr>
          </a:p>
          <a:p>
            <a:pPr>
              <a:defRPr/>
            </a:pPr>
            <a:r>
              <a:rPr lang="en-GB" sz="2000" b="1">
                <a:solidFill>
                  <a:schemeClr val="bg1"/>
                </a:solidFill>
                <a:latin typeface="Albert Sans Regular Light"/>
                <a:cs typeface="Arial" panose="020B0604020202020204" pitchFamily="34" charset="0"/>
              </a:rPr>
              <a:t>7. Rehab service should recognise the role and importance of families/carers and networks.</a:t>
            </a:r>
            <a:endParaRPr lang="en-US" sz="2000" b="1">
              <a:solidFill>
                <a:schemeClr val="bg1"/>
              </a:solidFill>
              <a:latin typeface="Albert Sans Regular Light"/>
              <a:cs typeface="Arial" panose="020B0604020202020204" pitchFamily="34" charset="0"/>
            </a:endParaRPr>
          </a:p>
        </p:txBody>
      </p:sp>
      <p:pic>
        <p:nvPicPr>
          <p:cNvPr id="274" name="logowhite.png" descr="logowhite.png"/>
          <p:cNvPicPr>
            <a:picLocks noChangeAspect="1"/>
          </p:cNvPicPr>
          <p:nvPr/>
        </p:nvPicPr>
        <p:blipFill>
          <a:blip r:embed="rId5"/>
          <a:stretch>
            <a:fillRect/>
          </a:stretch>
        </p:blipFill>
        <p:spPr>
          <a:xfrm>
            <a:off x="6364028" y="840235"/>
            <a:ext cx="633489" cy="414330"/>
          </a:xfrm>
          <a:prstGeom prst="rect">
            <a:avLst/>
          </a:prstGeom>
          <a:ln w="12700">
            <a:miter lim="400000"/>
          </a:ln>
        </p:spPr>
      </p:pic>
      <p:pic>
        <p:nvPicPr>
          <p:cNvPr id="2" name="Picture 1" descr="Icon&#10;&#10;Description automatically generated with medium confidence">
            <a:extLst>
              <a:ext uri="{FF2B5EF4-FFF2-40B4-BE49-F238E27FC236}">
                <a16:creationId xmlns:a16="http://schemas.microsoft.com/office/drawing/2014/main" id="{C51E5E51-2C1B-E09F-2126-3EE5EE5B0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702" y="1376264"/>
            <a:ext cx="3813379" cy="3813379"/>
          </a:xfrm>
          <a:prstGeom prst="rect">
            <a:avLst/>
          </a:prstGeom>
        </p:spPr>
      </p:pic>
    </p:spTree>
    <p:extLst>
      <p:ext uri="{BB962C8B-B14F-4D97-AF65-F5344CB8AC3E}">
        <p14:creationId xmlns:p14="http://schemas.microsoft.com/office/powerpoint/2010/main" val="419907809"/>
      </p:ext>
    </p:extLst>
  </p:cSld>
  <p:clrMapOvr>
    <a:masterClrMapping/>
  </p:clrMapOvr>
  <p:transition spd="med"/>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ved line.png" descr="curved line.png">
            <a:extLst>
              <a:ext uri="{FF2B5EF4-FFF2-40B4-BE49-F238E27FC236}">
                <a16:creationId xmlns:a16="http://schemas.microsoft.com/office/drawing/2014/main" id="{7338998D-A5D1-5613-2E0C-3B2C42CA65BF}"/>
              </a:ext>
            </a:extLst>
          </p:cNvPr>
          <p:cNvPicPr>
            <a:picLocks noChangeAspect="1"/>
          </p:cNvPicPr>
          <p:nvPr/>
        </p:nvPicPr>
        <p:blipFill>
          <a:blip r:embed="rId3"/>
          <a:stretch>
            <a:fillRect/>
          </a:stretch>
        </p:blipFill>
        <p:spPr>
          <a:xfrm>
            <a:off x="3410" y="5119728"/>
            <a:ext cx="12231675" cy="1813259"/>
          </a:xfrm>
          <a:prstGeom prst="rect">
            <a:avLst/>
          </a:prstGeom>
          <a:ln w="12700">
            <a:miter lim="400000"/>
          </a:ln>
        </p:spPr>
      </p:pic>
      <p:pic>
        <p:nvPicPr>
          <p:cNvPr id="3" name="Picture 3" descr="A picture containing mirror, hand glass, microscope, cheval glass&#10;&#10;Description automatically generated">
            <a:extLst>
              <a:ext uri="{FF2B5EF4-FFF2-40B4-BE49-F238E27FC236}">
                <a16:creationId xmlns:a16="http://schemas.microsoft.com/office/drawing/2014/main" id="{E9A04C95-BC14-D8D8-9599-17BA69AA4775}"/>
              </a:ext>
            </a:extLst>
          </p:cNvPr>
          <p:cNvPicPr>
            <a:picLocks noChangeAspect="1"/>
          </p:cNvPicPr>
          <p:nvPr/>
        </p:nvPicPr>
        <p:blipFill>
          <a:blip r:embed="rId4"/>
          <a:stretch>
            <a:fillRect/>
          </a:stretch>
        </p:blipFill>
        <p:spPr>
          <a:xfrm>
            <a:off x="3393922" y="1155582"/>
            <a:ext cx="4763104" cy="3815321"/>
          </a:xfrm>
          <a:prstGeom prst="rect">
            <a:avLst/>
          </a:prstGeom>
        </p:spPr>
      </p:pic>
      <p:cxnSp>
        <p:nvCxnSpPr>
          <p:cNvPr id="4" name="Straight Arrow Connector 3">
            <a:extLst>
              <a:ext uri="{FF2B5EF4-FFF2-40B4-BE49-F238E27FC236}">
                <a16:creationId xmlns:a16="http://schemas.microsoft.com/office/drawing/2014/main" id="{F1C0C2AD-2C93-6AC5-F709-69FA34B1FD12}"/>
              </a:ext>
            </a:extLst>
          </p:cNvPr>
          <p:cNvCxnSpPr/>
          <p:nvPr/>
        </p:nvCxnSpPr>
        <p:spPr>
          <a:xfrm flipV="1">
            <a:off x="6751561" y="1669872"/>
            <a:ext cx="1797351" cy="682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2FC379D-E23B-9C8B-FF1C-6E6033DFB449}"/>
              </a:ext>
            </a:extLst>
          </p:cNvPr>
          <p:cNvCxnSpPr>
            <a:cxnSpLocks/>
          </p:cNvCxnSpPr>
          <p:nvPr/>
        </p:nvCxnSpPr>
        <p:spPr>
          <a:xfrm>
            <a:off x="6848322" y="3694613"/>
            <a:ext cx="1773161" cy="321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EC2C307-07C1-7381-893B-94FB0A500DC4}"/>
              </a:ext>
            </a:extLst>
          </p:cNvPr>
          <p:cNvCxnSpPr>
            <a:cxnSpLocks/>
          </p:cNvCxnSpPr>
          <p:nvPr/>
        </p:nvCxnSpPr>
        <p:spPr>
          <a:xfrm flipH="1" flipV="1">
            <a:off x="3855362" y="1828491"/>
            <a:ext cx="973055" cy="2090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4462C9A-1E38-103B-1237-1E6CD0257786}"/>
              </a:ext>
            </a:extLst>
          </p:cNvPr>
          <p:cNvCxnSpPr>
            <a:cxnSpLocks/>
          </p:cNvCxnSpPr>
          <p:nvPr/>
        </p:nvCxnSpPr>
        <p:spPr>
          <a:xfrm flipH="1">
            <a:off x="3166530" y="3742994"/>
            <a:ext cx="1432078" cy="708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30BAA9-E90B-4911-9351-449A3364B658}"/>
              </a:ext>
            </a:extLst>
          </p:cNvPr>
          <p:cNvSpPr txBox="1"/>
          <p:nvPr/>
        </p:nvSpPr>
        <p:spPr>
          <a:xfrm>
            <a:off x="8488435" y="1166894"/>
            <a:ext cx="29391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influence your system</a:t>
            </a:r>
            <a:endParaRPr lang="en-GB" sz="2400">
              <a:latin typeface="Albert Sans Regular Regular"/>
            </a:endParaRPr>
          </a:p>
        </p:txBody>
      </p:sp>
      <p:sp>
        <p:nvSpPr>
          <p:cNvPr id="10" name="TextBox 9">
            <a:extLst>
              <a:ext uri="{FF2B5EF4-FFF2-40B4-BE49-F238E27FC236}">
                <a16:creationId xmlns:a16="http://schemas.microsoft.com/office/drawing/2014/main" id="{38180364-A2B9-6F04-7AAE-F8F4A0BE21BE}"/>
              </a:ext>
            </a:extLst>
          </p:cNvPr>
          <p:cNvSpPr txBox="1"/>
          <p:nvPr/>
        </p:nvSpPr>
        <p:spPr>
          <a:xfrm>
            <a:off x="8635998" y="3855481"/>
            <a:ext cx="31689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improve patient experience, outcomes &amp; satisfaction</a:t>
            </a:r>
            <a:endParaRPr lang="en-GB" sz="2400">
              <a:latin typeface="Albert Sans Regular Regular"/>
            </a:endParaRPr>
          </a:p>
        </p:txBody>
      </p:sp>
      <p:sp>
        <p:nvSpPr>
          <p:cNvPr id="11" name="TextBox 10">
            <a:extLst>
              <a:ext uri="{FF2B5EF4-FFF2-40B4-BE49-F238E27FC236}">
                <a16:creationId xmlns:a16="http://schemas.microsoft.com/office/drawing/2014/main" id="{E3079E65-98F4-05F5-56AC-5F4D6FC9095A}"/>
              </a:ext>
            </a:extLst>
          </p:cNvPr>
          <p:cNvSpPr txBox="1"/>
          <p:nvPr/>
        </p:nvSpPr>
        <p:spPr>
          <a:xfrm>
            <a:off x="974871" y="4461146"/>
            <a:ext cx="29391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slow deterioration</a:t>
            </a:r>
            <a:endParaRPr lang="en-GB" sz="2400">
              <a:latin typeface="Albert Sans Regular Regular"/>
            </a:endParaRPr>
          </a:p>
        </p:txBody>
      </p:sp>
      <p:sp>
        <p:nvSpPr>
          <p:cNvPr id="12" name="TextBox 11">
            <a:extLst>
              <a:ext uri="{FF2B5EF4-FFF2-40B4-BE49-F238E27FC236}">
                <a16:creationId xmlns:a16="http://schemas.microsoft.com/office/drawing/2014/main" id="{0FC29D22-F741-017E-DDF5-BEFC92BB0853}"/>
              </a:ext>
            </a:extLst>
          </p:cNvPr>
          <p:cNvSpPr txBox="1"/>
          <p:nvPr/>
        </p:nvSpPr>
        <p:spPr>
          <a:xfrm>
            <a:off x="259434" y="1493327"/>
            <a:ext cx="35693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keep people out of expensive parts of the NHS</a:t>
            </a:r>
            <a:endParaRPr lang="en-GB" sz="2400">
              <a:latin typeface="Albert Sans Regular Regular"/>
            </a:endParaRPr>
          </a:p>
        </p:txBody>
      </p:sp>
      <p:sp>
        <p:nvSpPr>
          <p:cNvPr id="13" name="TextBox 12">
            <a:extLst>
              <a:ext uri="{FF2B5EF4-FFF2-40B4-BE49-F238E27FC236}">
                <a16:creationId xmlns:a16="http://schemas.microsoft.com/office/drawing/2014/main" id="{F6A8E4DC-695C-B9A5-ACD9-CBDE2DAEFD13}"/>
              </a:ext>
            </a:extLst>
          </p:cNvPr>
          <p:cNvSpPr txBox="1"/>
          <p:nvPr/>
        </p:nvSpPr>
        <p:spPr>
          <a:xfrm>
            <a:off x="5302548" y="3409958"/>
            <a:ext cx="13909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Albert Sans Regular Regular"/>
                <a:cs typeface="Calibri"/>
              </a:rPr>
              <a:t>You</a:t>
            </a:r>
            <a:endParaRPr lang="en-GB" sz="3600">
              <a:latin typeface="Albert Sans Regular Regular"/>
            </a:endParaRPr>
          </a:p>
        </p:txBody>
      </p:sp>
      <p:cxnSp>
        <p:nvCxnSpPr>
          <p:cNvPr id="14" name="Straight Arrow Connector 13">
            <a:extLst>
              <a:ext uri="{FF2B5EF4-FFF2-40B4-BE49-F238E27FC236}">
                <a16:creationId xmlns:a16="http://schemas.microsoft.com/office/drawing/2014/main" id="{A8D36754-9A23-B7FE-9B7B-FA52E15F6826}"/>
              </a:ext>
            </a:extLst>
          </p:cNvPr>
          <p:cNvCxnSpPr>
            <a:cxnSpLocks/>
          </p:cNvCxnSpPr>
          <p:nvPr/>
        </p:nvCxnSpPr>
        <p:spPr>
          <a:xfrm flipV="1">
            <a:off x="6920893" y="2964061"/>
            <a:ext cx="1567542" cy="53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059E2C-8B7D-9AA2-8101-DB870139A737}"/>
              </a:ext>
            </a:extLst>
          </p:cNvPr>
          <p:cNvSpPr txBox="1"/>
          <p:nvPr/>
        </p:nvSpPr>
        <p:spPr>
          <a:xfrm>
            <a:off x="8384418" y="2303541"/>
            <a:ext cx="29391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Light"/>
                <a:cs typeface="Calibri"/>
              </a:rPr>
              <a:t>To slow the snowball effect of multiple conditions</a:t>
            </a:r>
            <a:endParaRPr lang="en-GB" sz="2400">
              <a:latin typeface="Albert Sans Regular Light"/>
            </a:endParaRPr>
          </a:p>
        </p:txBody>
      </p:sp>
      <p:sp>
        <p:nvSpPr>
          <p:cNvPr id="16" name="TextBox 15">
            <a:extLst>
              <a:ext uri="{FF2B5EF4-FFF2-40B4-BE49-F238E27FC236}">
                <a16:creationId xmlns:a16="http://schemas.microsoft.com/office/drawing/2014/main" id="{9317ED6D-AC2B-E05B-8E73-C4FE5A3FE3FB}"/>
              </a:ext>
            </a:extLst>
          </p:cNvPr>
          <p:cNvSpPr txBox="1"/>
          <p:nvPr/>
        </p:nvSpPr>
        <p:spPr>
          <a:xfrm>
            <a:off x="1197424" y="2754813"/>
            <a:ext cx="228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help ease pressure on the system</a:t>
            </a:r>
          </a:p>
        </p:txBody>
      </p:sp>
      <p:cxnSp>
        <p:nvCxnSpPr>
          <p:cNvPr id="17" name="Straight Arrow Connector 16">
            <a:extLst>
              <a:ext uri="{FF2B5EF4-FFF2-40B4-BE49-F238E27FC236}">
                <a16:creationId xmlns:a16="http://schemas.microsoft.com/office/drawing/2014/main" id="{1527DB46-7747-7B68-FDE6-4F19CC4530CD}"/>
              </a:ext>
            </a:extLst>
          </p:cNvPr>
          <p:cNvCxnSpPr>
            <a:cxnSpLocks/>
          </p:cNvCxnSpPr>
          <p:nvPr/>
        </p:nvCxnSpPr>
        <p:spPr>
          <a:xfrm flipH="1">
            <a:off x="3360054" y="3005185"/>
            <a:ext cx="1226459" cy="31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logo.png" descr="logo.png">
            <a:extLst>
              <a:ext uri="{FF2B5EF4-FFF2-40B4-BE49-F238E27FC236}">
                <a16:creationId xmlns:a16="http://schemas.microsoft.com/office/drawing/2014/main" id="{531CBA23-ECF7-C94A-25CA-57F61221ED55}"/>
              </a:ext>
            </a:extLst>
          </p:cNvPr>
          <p:cNvPicPr>
            <a:picLocks noChangeAspect="1"/>
          </p:cNvPicPr>
          <p:nvPr/>
        </p:nvPicPr>
        <p:blipFill>
          <a:blip r:embed="rId5"/>
          <a:stretch>
            <a:fillRect/>
          </a:stretch>
        </p:blipFill>
        <p:spPr>
          <a:xfrm>
            <a:off x="581314" y="5340657"/>
            <a:ext cx="1300209" cy="818109"/>
          </a:xfrm>
          <a:prstGeom prst="rect">
            <a:avLst/>
          </a:prstGeom>
          <a:ln w="12700">
            <a:miter lim="400000"/>
          </a:ln>
        </p:spPr>
      </p:pic>
      <p:pic>
        <p:nvPicPr>
          <p:cNvPr id="19" name="Picture 18" descr="Icon&#10;&#10;Description automatically generated">
            <a:extLst>
              <a:ext uri="{FF2B5EF4-FFF2-40B4-BE49-F238E27FC236}">
                <a16:creationId xmlns:a16="http://schemas.microsoft.com/office/drawing/2014/main" id="{2B0CD0CA-AC67-8EAB-18C1-F806C8F534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888" y="1456380"/>
            <a:ext cx="2399100" cy="2399100"/>
          </a:xfrm>
          <a:prstGeom prst="rect">
            <a:avLst/>
          </a:prstGeom>
        </p:spPr>
      </p:pic>
      <p:sp>
        <p:nvSpPr>
          <p:cNvPr id="20" name="TextBox 3">
            <a:extLst>
              <a:ext uri="{FF2B5EF4-FFF2-40B4-BE49-F238E27FC236}">
                <a16:creationId xmlns:a16="http://schemas.microsoft.com/office/drawing/2014/main" id="{5711D9C0-D772-A8FC-FD90-B775E59EFC2D}"/>
              </a:ext>
            </a:extLst>
          </p:cNvPr>
          <p:cNvSpPr txBox="1"/>
          <p:nvPr/>
        </p:nvSpPr>
        <p:spPr>
          <a:xfrm>
            <a:off x="398730" y="291135"/>
            <a:ext cx="9148042" cy="83099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45720" bIns="45720">
            <a:spAutoFit/>
          </a:bodyPr>
          <a:lstStyle>
            <a:lvl1pPr algn="l" defTabSz="1828800">
              <a:defRPr sz="9600">
                <a:solidFill>
                  <a:srgbClr val="02A878"/>
                </a:solidFill>
                <a:latin typeface="Albert Sans Regular Medium"/>
                <a:ea typeface="Albert Sans Regular Medium"/>
                <a:cs typeface="Albert Sans Regular Medium"/>
                <a:sym typeface="Albert Sans Regular Medium"/>
              </a:defRPr>
            </a:lvl1pPr>
          </a:lstStyle>
          <a:p>
            <a:r>
              <a:rPr lang="en-GB" sz="4800"/>
              <a:t>Who are the standards for?</a:t>
            </a:r>
            <a:endParaRPr sz="4800"/>
          </a:p>
        </p:txBody>
      </p:sp>
    </p:spTree>
    <p:extLst>
      <p:ext uri="{BB962C8B-B14F-4D97-AF65-F5344CB8AC3E}">
        <p14:creationId xmlns:p14="http://schemas.microsoft.com/office/powerpoint/2010/main" val="45941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2A814-08C7-DC7D-6383-B2294BA662B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Use standards to engage in clinical audit</a:t>
            </a:r>
          </a:p>
        </p:txBody>
      </p:sp>
      <p:pic>
        <p:nvPicPr>
          <p:cNvPr id="5" name="Content Placeholder 4">
            <a:extLst>
              <a:ext uri="{FF2B5EF4-FFF2-40B4-BE49-F238E27FC236}">
                <a16:creationId xmlns:a16="http://schemas.microsoft.com/office/drawing/2014/main" id="{34D0A1B5-B696-DF00-1985-3D23804BA6BC}"/>
              </a:ext>
            </a:extLst>
          </p:cNvPr>
          <p:cNvPicPr>
            <a:picLocks noGrp="1" noChangeAspect="1"/>
          </p:cNvPicPr>
          <p:nvPr>
            <p:ph idx="1"/>
          </p:nvPr>
        </p:nvPicPr>
        <p:blipFill>
          <a:blip r:embed="rId3"/>
          <a:stretch>
            <a:fillRect/>
          </a:stretch>
        </p:blipFill>
        <p:spPr>
          <a:xfrm>
            <a:off x="4777316" y="1283440"/>
            <a:ext cx="6780700" cy="4288791"/>
          </a:xfrm>
          <a:prstGeom prst="rect">
            <a:avLst/>
          </a:prstGeom>
        </p:spPr>
      </p:pic>
    </p:spTree>
    <p:extLst>
      <p:ext uri="{BB962C8B-B14F-4D97-AF65-F5344CB8AC3E}">
        <p14:creationId xmlns:p14="http://schemas.microsoft.com/office/powerpoint/2010/main" val="342653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2CAF-D806-6738-1ADD-C9982D5516A5}"/>
              </a:ext>
            </a:extLst>
          </p:cNvPr>
          <p:cNvSpPr>
            <a:spLocks noGrp="1"/>
          </p:cNvSpPr>
          <p:nvPr>
            <p:ph type="title"/>
          </p:nvPr>
        </p:nvSpPr>
        <p:spPr>
          <a:xfrm>
            <a:off x="8250892" y="741391"/>
            <a:ext cx="3269384" cy="1616203"/>
          </a:xfrm>
        </p:spPr>
        <p:txBody>
          <a:bodyPr anchor="b">
            <a:normAutofit/>
          </a:bodyPr>
          <a:lstStyle/>
          <a:p>
            <a:r>
              <a:rPr lang="en-GB" sz="3200"/>
              <a:t>Adopting and adapting the evidence base</a:t>
            </a:r>
          </a:p>
        </p:txBody>
      </p:sp>
      <p:pic>
        <p:nvPicPr>
          <p:cNvPr id="14" name="Picture 13">
            <a:extLst>
              <a:ext uri="{FF2B5EF4-FFF2-40B4-BE49-F238E27FC236}">
                <a16:creationId xmlns:a16="http://schemas.microsoft.com/office/drawing/2014/main" id="{2A47A1FF-E307-5EB7-588F-907C381F7178}"/>
              </a:ext>
            </a:extLst>
          </p:cNvPr>
          <p:cNvPicPr>
            <a:picLocks noChangeAspect="1"/>
          </p:cNvPicPr>
          <p:nvPr/>
        </p:nvPicPr>
        <p:blipFill rotWithShape="1">
          <a:blip r:embed="rId2"/>
          <a:srcRect t="4537" r="-2" b="-2"/>
          <a:stretch/>
        </p:blipFill>
        <p:spPr>
          <a:xfrm>
            <a:off x="874088" y="877413"/>
            <a:ext cx="3580346" cy="4953488"/>
          </a:xfrm>
          <a:prstGeom prst="rect">
            <a:avLst/>
          </a:prstGeom>
        </p:spPr>
      </p:pic>
      <p:pic>
        <p:nvPicPr>
          <p:cNvPr id="13" name="Picture 12" descr="A person in a pink shirt and black pants exercising with a person in a gym">
            <a:extLst>
              <a:ext uri="{FF2B5EF4-FFF2-40B4-BE49-F238E27FC236}">
                <a16:creationId xmlns:a16="http://schemas.microsoft.com/office/drawing/2014/main" id="{396A98C8-CFD0-C8D1-4534-9193A567EE18}"/>
              </a:ext>
            </a:extLst>
          </p:cNvPr>
          <p:cNvPicPr>
            <a:picLocks noChangeAspect="1"/>
          </p:cNvPicPr>
          <p:nvPr/>
        </p:nvPicPr>
        <p:blipFill rotWithShape="1">
          <a:blip r:embed="rId3"/>
          <a:srcRect l="20663" r="1690" b="-3"/>
          <a:stretch/>
        </p:blipFill>
        <p:spPr>
          <a:xfrm>
            <a:off x="4530256" y="877417"/>
            <a:ext cx="3083744" cy="2435571"/>
          </a:xfrm>
          <a:prstGeom prst="rect">
            <a:avLst/>
          </a:prstGeom>
        </p:spPr>
      </p:pic>
      <p:pic>
        <p:nvPicPr>
          <p:cNvPr id="19" name="Content Placeholder 18">
            <a:extLst>
              <a:ext uri="{FF2B5EF4-FFF2-40B4-BE49-F238E27FC236}">
                <a16:creationId xmlns:a16="http://schemas.microsoft.com/office/drawing/2014/main" id="{F26E26CB-8A83-C976-48FE-27993EF773C0}"/>
              </a:ext>
            </a:extLst>
          </p:cNvPr>
          <p:cNvPicPr>
            <a:picLocks noGrp="1" noChangeAspect="1"/>
          </p:cNvPicPr>
          <p:nvPr>
            <p:ph idx="1"/>
          </p:nvPr>
        </p:nvPicPr>
        <p:blipFill>
          <a:blip r:embed="rId4"/>
          <a:stretch>
            <a:fillRect/>
          </a:stretch>
        </p:blipFill>
        <p:spPr>
          <a:xfrm>
            <a:off x="8527548" y="2533650"/>
            <a:ext cx="2687054" cy="3448050"/>
          </a:xfrm>
        </p:spPr>
      </p:pic>
      <p:grpSp>
        <p:nvGrpSpPr>
          <p:cNvPr id="21" name="Group 20">
            <a:extLst>
              <a:ext uri="{FF2B5EF4-FFF2-40B4-BE49-F238E27FC236}">
                <a16:creationId xmlns:a16="http://schemas.microsoft.com/office/drawing/2014/main" id="{E33D8A0C-28ED-C6DD-9FF8-421807F54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2" name="Rectangle 21">
              <a:extLst>
                <a:ext uri="{FF2B5EF4-FFF2-40B4-BE49-F238E27FC236}">
                  <a16:creationId xmlns:a16="http://schemas.microsoft.com/office/drawing/2014/main" id="{DED324DB-B381-AF6B-572F-20D07D968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A2E0BF-C3DA-A022-0CF8-0231FC997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697799F-0365-170E-307C-8FDA59014585}"/>
              </a:ext>
            </a:extLst>
          </p:cNvPr>
          <p:cNvPicPr>
            <a:picLocks noChangeAspect="1"/>
          </p:cNvPicPr>
          <p:nvPr/>
        </p:nvPicPr>
        <p:blipFill>
          <a:blip r:embed="rId5"/>
          <a:stretch>
            <a:fillRect/>
          </a:stretch>
        </p:blipFill>
        <p:spPr>
          <a:xfrm>
            <a:off x="4530256" y="3574785"/>
            <a:ext cx="3207312" cy="2702189"/>
          </a:xfrm>
          <a:prstGeom prst="rect">
            <a:avLst/>
          </a:prstGeom>
        </p:spPr>
      </p:pic>
    </p:spTree>
    <p:extLst>
      <p:ext uri="{BB962C8B-B14F-4D97-AF65-F5344CB8AC3E}">
        <p14:creationId xmlns:p14="http://schemas.microsoft.com/office/powerpoint/2010/main" val="39669307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2A814-08C7-DC7D-6383-B2294BA662BB}"/>
              </a:ext>
            </a:extLst>
          </p:cNvPr>
          <p:cNvSpPr>
            <a:spLocks noGrp="1"/>
          </p:cNvSpPr>
          <p:nvPr>
            <p:ph type="title"/>
          </p:nvPr>
        </p:nvSpPr>
        <p:spPr>
          <a:xfrm>
            <a:off x="6889833" y="1188637"/>
            <a:ext cx="4218138" cy="1597228"/>
          </a:xfrm>
        </p:spPr>
        <p:txBody>
          <a:bodyPr vert="horz" lIns="91440" tIns="45720" rIns="91440" bIns="45720" rtlCol="0">
            <a:normAutofit/>
          </a:bodyPr>
          <a:lstStyle/>
          <a:p>
            <a:r>
              <a:rPr lang="en-US" sz="3400" kern="1200" dirty="0">
                <a:latin typeface="+mj-lt"/>
                <a:ea typeface="+mj-ea"/>
                <a:cs typeface="+mj-cs"/>
              </a:rPr>
              <a:t>Use of the wider nonregistered workforce</a:t>
            </a:r>
          </a:p>
        </p:txBody>
      </p:sp>
      <p:pic>
        <p:nvPicPr>
          <p:cNvPr id="7" name="Picture 6" descr="A group of people standing in a kitchen&#10;&#10;Description automatically generated">
            <a:extLst>
              <a:ext uri="{FF2B5EF4-FFF2-40B4-BE49-F238E27FC236}">
                <a16:creationId xmlns:a16="http://schemas.microsoft.com/office/drawing/2014/main" id="{D2B97D26-4585-C448-471C-583FB057391E}"/>
              </a:ext>
            </a:extLst>
          </p:cNvPr>
          <p:cNvPicPr>
            <a:picLocks noChangeAspect="1"/>
          </p:cNvPicPr>
          <p:nvPr/>
        </p:nvPicPr>
        <p:blipFill rotWithShape="1">
          <a:blip r:embed="rId3"/>
          <a:srcRect l="17954" r="27465"/>
          <a:stretch/>
        </p:blipFill>
        <p:spPr>
          <a:xfrm>
            <a:off x="621669" y="623267"/>
            <a:ext cx="2688336" cy="2758221"/>
          </a:xfrm>
          <a:prstGeom prst="rect">
            <a:avLst/>
          </a:prstGeom>
        </p:spPr>
      </p:pic>
      <p:pic>
        <p:nvPicPr>
          <p:cNvPr id="5" name="Content Placeholder 4" descr="A person holding a metal object to a person sitting on a couch&#10;&#10;Description automatically generated">
            <a:extLst>
              <a:ext uri="{FF2B5EF4-FFF2-40B4-BE49-F238E27FC236}">
                <a16:creationId xmlns:a16="http://schemas.microsoft.com/office/drawing/2014/main" id="{F7AFAE97-5BFC-FC25-ED12-687FEFA99447}"/>
              </a:ext>
            </a:extLst>
          </p:cNvPr>
          <p:cNvPicPr>
            <a:picLocks noChangeAspect="1"/>
          </p:cNvPicPr>
          <p:nvPr/>
        </p:nvPicPr>
        <p:blipFill rotWithShape="1">
          <a:blip r:embed="rId4"/>
          <a:srcRect r="1" b="3593"/>
          <a:stretch/>
        </p:blipFill>
        <p:spPr>
          <a:xfrm>
            <a:off x="3410589" y="623267"/>
            <a:ext cx="2688336" cy="2758220"/>
          </a:xfrm>
          <a:prstGeom prst="rect">
            <a:avLst/>
          </a:prstGeom>
        </p:spPr>
      </p:pic>
      <p:pic>
        <p:nvPicPr>
          <p:cNvPr id="9" name="Picture 8" descr="A group of people wearing face masks">
            <a:extLst>
              <a:ext uri="{FF2B5EF4-FFF2-40B4-BE49-F238E27FC236}">
                <a16:creationId xmlns:a16="http://schemas.microsoft.com/office/drawing/2014/main" id="{22FF3FF3-5984-2A91-8D67-C1F94E0C0632}"/>
              </a:ext>
            </a:extLst>
          </p:cNvPr>
          <p:cNvPicPr>
            <a:picLocks noChangeAspect="1"/>
          </p:cNvPicPr>
          <p:nvPr/>
        </p:nvPicPr>
        <p:blipFill rotWithShape="1">
          <a:blip r:embed="rId5"/>
          <a:srcRect l="21277" r="25317" b="-3"/>
          <a:stretch/>
        </p:blipFill>
        <p:spPr>
          <a:xfrm>
            <a:off x="621669" y="3472928"/>
            <a:ext cx="2689848" cy="2758235"/>
          </a:xfrm>
          <a:prstGeom prst="rect">
            <a:avLst/>
          </a:prstGeom>
        </p:spPr>
      </p:pic>
      <p:pic>
        <p:nvPicPr>
          <p:cNvPr id="11" name="Picture 10" descr="A blue and orange sign&#10;&#10;Description automatically generated">
            <a:extLst>
              <a:ext uri="{FF2B5EF4-FFF2-40B4-BE49-F238E27FC236}">
                <a16:creationId xmlns:a16="http://schemas.microsoft.com/office/drawing/2014/main" id="{1851E539-36A1-0814-ABE8-98CE1B2C7A78}"/>
              </a:ext>
            </a:extLst>
          </p:cNvPr>
          <p:cNvPicPr>
            <a:picLocks noChangeAspect="1"/>
          </p:cNvPicPr>
          <p:nvPr/>
        </p:nvPicPr>
        <p:blipFill rotWithShape="1">
          <a:blip r:embed="rId6"/>
          <a:srcRect t="24665" r="-5" b="3040"/>
          <a:stretch/>
        </p:blipFill>
        <p:spPr>
          <a:xfrm>
            <a:off x="3409077" y="3472928"/>
            <a:ext cx="2689848" cy="2758235"/>
          </a:xfrm>
          <a:prstGeom prst="rect">
            <a:avLst/>
          </a:prstGeom>
        </p:spPr>
      </p:pic>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a:extLst>
              <a:ext uri="{FF2B5EF4-FFF2-40B4-BE49-F238E27FC236}">
                <a16:creationId xmlns:a16="http://schemas.microsoft.com/office/drawing/2014/main" id="{56F55C99-45B9-4D4C-38CD-6043E3E55203}"/>
              </a:ext>
            </a:extLst>
          </p:cNvPr>
          <p:cNvSpPr>
            <a:spLocks noGrp="1"/>
          </p:cNvSpPr>
          <p:nvPr>
            <p:ph idx="1"/>
          </p:nvPr>
        </p:nvSpPr>
        <p:spPr>
          <a:xfrm>
            <a:off x="6889831" y="2998277"/>
            <a:ext cx="3963699" cy="2671086"/>
          </a:xfrm>
        </p:spPr>
        <p:txBody>
          <a:bodyPr anchor="t">
            <a:normAutofit lnSpcReduction="10000"/>
          </a:bodyPr>
          <a:lstStyle/>
          <a:p>
            <a:pPr marL="0" indent="0">
              <a:buNone/>
            </a:pPr>
            <a:r>
              <a:rPr lang="en-GB" sz="1800" dirty="0"/>
              <a:t>Physiotherapy support workers provide interventions to support physiotherapy programmes and are an integral part of a multidisciplinary  team. </a:t>
            </a:r>
          </a:p>
          <a:p>
            <a:pPr marL="0" indent="0">
              <a:buNone/>
            </a:pPr>
            <a:r>
              <a:rPr lang="en-GB" sz="1800" dirty="0"/>
              <a:t>They may undertake any delegated activity that is in pursuit of physiotherapy goals. </a:t>
            </a:r>
          </a:p>
          <a:p>
            <a:pPr marL="0" indent="0">
              <a:buNone/>
            </a:pPr>
            <a:r>
              <a:rPr lang="en-GB" sz="1800" dirty="0"/>
              <a:t>Professional supervision should be in place and access to support from a registered physiotherapist </a:t>
            </a:r>
            <a:r>
              <a:rPr lang="en-GB" sz="1400" dirty="0"/>
              <a:t>.</a:t>
            </a:r>
            <a:endParaRPr lang="en-US" sz="2000" dirty="0"/>
          </a:p>
        </p:txBody>
      </p:sp>
      <p:sp>
        <p:nvSpPr>
          <p:cNvPr id="27" name="Rectangle 26">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2A814-08C7-DC7D-6383-B2294BA662BB}"/>
              </a:ext>
            </a:extLst>
          </p:cNvPr>
          <p:cNvSpPr>
            <a:spLocks noGrp="1"/>
          </p:cNvSpPr>
          <p:nvPr>
            <p:ph type="title"/>
          </p:nvPr>
        </p:nvSpPr>
        <p:spPr>
          <a:xfrm>
            <a:off x="640080" y="325369"/>
            <a:ext cx="4368602" cy="1956841"/>
          </a:xfrm>
        </p:spPr>
        <p:txBody>
          <a:bodyPr anchor="b">
            <a:normAutofit/>
          </a:bodyPr>
          <a:lstStyle/>
          <a:p>
            <a:r>
              <a:rPr lang="en-GB" sz="5400" dirty="0"/>
              <a:t>Innovation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BEB78EA-E374-CCAD-E2AC-91328FAB5C02}"/>
              </a:ext>
            </a:extLst>
          </p:cNvPr>
          <p:cNvSpPr>
            <a:spLocks noGrp="1"/>
          </p:cNvSpPr>
          <p:nvPr>
            <p:ph idx="1"/>
          </p:nvPr>
        </p:nvSpPr>
        <p:spPr>
          <a:xfrm>
            <a:off x="640080" y="2872899"/>
            <a:ext cx="4243589" cy="3320668"/>
          </a:xfrm>
        </p:spPr>
        <p:txBody>
          <a:bodyPr>
            <a:normAutofit lnSpcReduction="10000"/>
          </a:bodyPr>
          <a:lstStyle/>
          <a:p>
            <a:pPr marL="0" indent="0">
              <a:buNone/>
            </a:pPr>
            <a:r>
              <a:rPr lang="en-GB" sz="1600" dirty="0"/>
              <a:t>Long waiting lists full of people with complex conditions. Consultations by rote. Signposting that wasn’t leading anywhere. The problems faced by a Sussex NHS physio practice were familiar ones. </a:t>
            </a:r>
          </a:p>
          <a:p>
            <a:pPr marL="0" indent="0">
              <a:buNone/>
            </a:pPr>
            <a:r>
              <a:rPr lang="en-GB" sz="1600" dirty="0"/>
              <a:t>That was until the team decided to change things. They booked out a local leisure centre and invited their entire waiting list for a Community Appointment Day, full of conversations, not consultations. </a:t>
            </a:r>
          </a:p>
          <a:p>
            <a:pPr marL="0" indent="0">
              <a:buNone/>
            </a:pPr>
            <a:r>
              <a:rPr lang="en-GB" sz="1600" dirty="0"/>
              <a:t>This venture achieved immediate results – with average waiting list times reduced by a third</a:t>
            </a:r>
          </a:p>
          <a:p>
            <a:pPr marL="0" indent="0">
              <a:buNone/>
            </a:pPr>
            <a:r>
              <a:rPr lang="en-GB" sz="1600" u="sng" dirty="0"/>
              <a:t>https://www.newlocal.org.uk/articles/community-appointment-day/</a:t>
            </a:r>
          </a:p>
          <a:p>
            <a:endParaRPr lang="en-GB" sz="1600" dirty="0"/>
          </a:p>
          <a:p>
            <a:endParaRPr lang="en-GB" sz="1600" dirty="0"/>
          </a:p>
          <a:p>
            <a:endParaRPr lang="en-GB" sz="1600" dirty="0"/>
          </a:p>
          <a:p>
            <a:endParaRPr lang="en-US" sz="2200" dirty="0"/>
          </a:p>
        </p:txBody>
      </p:sp>
      <p:pic>
        <p:nvPicPr>
          <p:cNvPr id="5" name="Content Placeholder 4" descr="A group of people in a room&#10;&#10;Description automatically generated">
            <a:extLst>
              <a:ext uri="{FF2B5EF4-FFF2-40B4-BE49-F238E27FC236}">
                <a16:creationId xmlns:a16="http://schemas.microsoft.com/office/drawing/2014/main" id="{5F6E5230-526C-BB4A-FD00-65700454A09B}"/>
              </a:ext>
            </a:extLst>
          </p:cNvPr>
          <p:cNvPicPr>
            <a:picLocks noChangeAspect="1"/>
          </p:cNvPicPr>
          <p:nvPr/>
        </p:nvPicPr>
        <p:blipFill rotWithShape="1">
          <a:blip r:embed="rId3"/>
          <a:srcRect l="7841" r="35739"/>
          <a:stretch/>
        </p:blipFill>
        <p:spPr>
          <a:xfrm>
            <a:off x="4883670" y="10"/>
            <a:ext cx="730680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9640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92292BD-62CC-A73F-DCA8-C7043C791E71}"/>
              </a:ext>
            </a:extLst>
          </p:cNvPr>
          <p:cNvPicPr>
            <a:picLocks noGrp="1" noChangeAspect="1"/>
          </p:cNvPicPr>
          <p:nvPr>
            <p:ph type="pic" idx="21"/>
          </p:nvPr>
        </p:nvPicPr>
        <p:blipFill>
          <a:blip r:embed="rId3">
            <a:extLst>
              <a:ext uri="{28A0092B-C50C-407E-A947-70E740481C1C}">
                <a14:useLocalDpi xmlns:a14="http://schemas.microsoft.com/office/drawing/2010/main" val="0"/>
              </a:ext>
            </a:extLst>
          </a:blip>
          <a:srcRect/>
          <a:stretch/>
        </p:blipFill>
        <p:spPr>
          <a:xfrm>
            <a:off x="3457575" y="-71334"/>
            <a:ext cx="10523805" cy="7004320"/>
          </a:xfrm>
        </p:spPr>
      </p:pic>
      <p:grpSp>
        <p:nvGrpSpPr>
          <p:cNvPr id="236" name="Group"/>
          <p:cNvGrpSpPr/>
          <p:nvPr/>
        </p:nvGrpSpPr>
        <p:grpSpPr>
          <a:xfrm>
            <a:off x="365198" y="281230"/>
            <a:ext cx="1252605" cy="307777"/>
            <a:chOff x="0" y="0"/>
            <a:chExt cx="2505208" cy="615553"/>
          </a:xfrm>
        </p:grpSpPr>
        <p:sp>
          <p:nvSpPr>
            <p:cNvPr id="234" name="TextBox 13"/>
            <p:cNvSpPr txBox="1"/>
            <p:nvPr/>
          </p:nvSpPr>
          <p:spPr>
            <a:xfrm>
              <a:off x="0" y="0"/>
              <a:ext cx="1127231" cy="6155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20" tIns="45720" rIns="45720" bIns="45720" numCol="1" anchor="t">
              <a:spAutoFit/>
            </a:bodyPr>
            <a:lstStyle/>
            <a:p>
              <a:pPr>
                <a:defRPr sz="1400" b="1">
                  <a:solidFill>
                    <a:srgbClr val="01A878"/>
                  </a:solidFill>
                  <a:latin typeface="Helvetica"/>
                  <a:ea typeface="Helvetica"/>
                  <a:cs typeface="Helvetica"/>
                  <a:sym typeface="Helvetica"/>
                </a:defRPr>
              </a:pPr>
              <a:r>
                <a:rPr sz="700"/>
                <a:t>REHAB</a:t>
              </a:r>
            </a:p>
            <a:p>
              <a:pPr>
                <a:defRPr sz="1400" b="1">
                  <a:solidFill>
                    <a:srgbClr val="01A878"/>
                  </a:solidFill>
                  <a:latin typeface="Helvetica"/>
                  <a:ea typeface="Helvetica"/>
                  <a:cs typeface="Helvetica"/>
                  <a:sym typeface="Helvetica"/>
                </a:defRPr>
              </a:pPr>
              <a:r>
                <a:rPr sz="700"/>
                <a:t>ON TRACK</a:t>
              </a:r>
            </a:p>
          </p:txBody>
        </p:sp>
        <p:sp>
          <p:nvSpPr>
            <p:cNvPr id="235" name="Straight Connector 17"/>
            <p:cNvSpPr/>
            <p:nvPr/>
          </p:nvSpPr>
          <p:spPr>
            <a:xfrm flipH="1" flipV="1">
              <a:off x="1217371" y="447040"/>
              <a:ext cx="1287837" cy="1"/>
            </a:xfrm>
            <a:prstGeom prst="line">
              <a:avLst/>
            </a:prstGeom>
            <a:noFill/>
            <a:ln w="25400" cap="flat">
              <a:solidFill>
                <a:srgbClr val="01A878"/>
              </a:solidFill>
              <a:prstDash val="solid"/>
              <a:miter lim="800000"/>
            </a:ln>
            <a:effectLst/>
          </p:spPr>
          <p:txBody>
            <a:bodyPr wrap="square" lIns="45720" tIns="45720" rIns="45720" bIns="45720" numCol="1" anchor="t">
              <a:noAutofit/>
            </a:bodyPr>
            <a:lstStyle/>
            <a:p>
              <a:pPr>
                <a:defRPr sz="3600">
                  <a:solidFill>
                    <a:srgbClr val="000000"/>
                  </a:solidFill>
                  <a:latin typeface="Calibri"/>
                  <a:ea typeface="Calibri"/>
                  <a:cs typeface="Calibri"/>
                  <a:sym typeface="Calibri"/>
                </a:defRPr>
              </a:pPr>
              <a:endParaRPr/>
            </a:p>
          </p:txBody>
        </p:sp>
      </p:grpSp>
      <p:sp>
        <p:nvSpPr>
          <p:cNvPr id="237" name="TextBox 18"/>
          <p:cNvSpPr txBox="1"/>
          <p:nvPr/>
        </p:nvSpPr>
        <p:spPr>
          <a:xfrm>
            <a:off x="534954" y="6194956"/>
            <a:ext cx="732893"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tIns="45720" bIns="45720">
            <a:spAutoFit/>
          </a:bodyPr>
          <a:lstStyle>
            <a:lvl1pPr defTabSz="1828800">
              <a:defRPr sz="1600" b="1" spc="1200">
                <a:solidFill>
                  <a:srgbClr val="404040"/>
                </a:solidFill>
                <a:latin typeface="Helvetica"/>
                <a:ea typeface="Helvetica"/>
                <a:cs typeface="Helvetica"/>
                <a:sym typeface="Helvetica"/>
              </a:defRPr>
            </a:lvl1pPr>
          </a:lstStyle>
          <a:p>
            <a:r>
              <a:rPr sz="800"/>
              <a:t>...</a:t>
            </a:r>
          </a:p>
        </p:txBody>
      </p:sp>
      <p:sp>
        <p:nvSpPr>
          <p:cNvPr id="238" name="Rectangle"/>
          <p:cNvSpPr/>
          <p:nvPr/>
        </p:nvSpPr>
        <p:spPr>
          <a:xfrm>
            <a:off x="54145" y="-43123"/>
            <a:ext cx="5102742" cy="6944245"/>
          </a:xfrm>
          <a:prstGeom prst="rect">
            <a:avLst/>
          </a:prstGeom>
          <a:solidFill>
            <a:srgbClr val="FFFFFF"/>
          </a:solidFill>
          <a:ln w="12700">
            <a:miter lim="400000"/>
          </a:ln>
        </p:spPr>
        <p:txBody>
          <a:bodyPr lIns="25400" tIns="25400" rIns="25400" bIns="25400"/>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39" name="logo.png" descr="logo.png"/>
          <p:cNvPicPr>
            <a:picLocks noChangeAspect="1"/>
          </p:cNvPicPr>
          <p:nvPr/>
        </p:nvPicPr>
        <p:blipFill>
          <a:blip r:embed="rId4"/>
          <a:stretch>
            <a:fillRect/>
          </a:stretch>
        </p:blipFill>
        <p:spPr>
          <a:xfrm>
            <a:off x="581313" y="5340656"/>
            <a:ext cx="1300209" cy="818109"/>
          </a:xfrm>
          <a:prstGeom prst="rect">
            <a:avLst/>
          </a:prstGeom>
          <a:ln w="12700">
            <a:miter lim="400000"/>
          </a:ln>
        </p:spPr>
      </p:pic>
      <p:sp>
        <p:nvSpPr>
          <p:cNvPr id="241" name="In finibus purus mollis urna"/>
          <p:cNvSpPr txBox="1"/>
          <p:nvPr/>
        </p:nvSpPr>
        <p:spPr>
          <a:xfrm>
            <a:off x="582738" y="375927"/>
            <a:ext cx="3826640" cy="13808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l" defTabSz="914400">
              <a:lnSpc>
                <a:spcPct val="90000"/>
              </a:lnSpc>
              <a:defRPr sz="6400">
                <a:solidFill>
                  <a:srgbClr val="02A878"/>
                </a:solidFill>
                <a:latin typeface="Albert Sans Regular Regular"/>
                <a:ea typeface="Albert Sans Regular Regular"/>
                <a:cs typeface="Albert Sans Regular Regular"/>
                <a:sym typeface="Albert Sans Regular Regular"/>
              </a:defRPr>
            </a:lvl1pPr>
          </a:lstStyle>
          <a:p>
            <a:r>
              <a:rPr lang="en-GB" sz="3200"/>
              <a:t>Community Rehabilitation Best Practice Standards</a:t>
            </a:r>
            <a:endParaRPr sz="3200"/>
          </a:p>
        </p:txBody>
      </p:sp>
      <p:pic>
        <p:nvPicPr>
          <p:cNvPr id="240" name="curved line.png" descr="curved line.png"/>
          <p:cNvPicPr>
            <a:picLocks noChangeAspect="1"/>
          </p:cNvPicPr>
          <p:nvPr/>
        </p:nvPicPr>
        <p:blipFill>
          <a:blip r:embed="rId5"/>
          <a:stretch>
            <a:fillRect/>
          </a:stretch>
        </p:blipFill>
        <p:spPr>
          <a:xfrm>
            <a:off x="-19838" y="5119727"/>
            <a:ext cx="12231675" cy="1813259"/>
          </a:xfrm>
          <a:prstGeom prst="rect">
            <a:avLst/>
          </a:prstGeom>
          <a:ln w="12700">
            <a:miter lim="400000"/>
          </a:ln>
        </p:spPr>
      </p:pic>
      <p:sp>
        <p:nvSpPr>
          <p:cNvPr id="242" name="Lorem ipsum dolor sit amet, consectetur adipiscing elit maecenas tincidunt malesuada magna it amet pharetra augue"/>
          <p:cNvSpPr txBox="1"/>
          <p:nvPr/>
        </p:nvSpPr>
        <p:spPr>
          <a:xfrm>
            <a:off x="506972" y="4646046"/>
            <a:ext cx="3289272" cy="6939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spAutoFit/>
          </a:bodyPr>
          <a:lstStyle>
            <a:lvl1pPr algn="l" defTabSz="914400">
              <a:lnSpc>
                <a:spcPct val="120000"/>
              </a:lnSpc>
              <a:defRPr>
                <a:solidFill>
                  <a:srgbClr val="535353"/>
                </a:solidFill>
                <a:latin typeface="Albert Sans Regular Light"/>
                <a:ea typeface="Albert Sans Regular Light"/>
                <a:cs typeface="Albert Sans Regular Light"/>
                <a:sym typeface="Albert Sans Regular Light"/>
              </a:defRPr>
            </a:lvl1pPr>
          </a:lstStyle>
          <a:p>
            <a:r>
              <a:rPr lang="en-GB"/>
              <a:t>Thank you!</a:t>
            </a:r>
          </a:p>
          <a:p>
            <a:r>
              <a:rPr lang="en-GB"/>
              <a:t>communityrehab@csp.org.uk</a:t>
            </a:r>
            <a:endParaRPr/>
          </a:p>
        </p:txBody>
      </p:sp>
      <p:sp>
        <p:nvSpPr>
          <p:cNvPr id="243" name="Rectangle"/>
          <p:cNvSpPr/>
          <p:nvPr/>
        </p:nvSpPr>
        <p:spPr>
          <a:xfrm>
            <a:off x="581313" y="1763766"/>
            <a:ext cx="969132" cy="30222"/>
          </a:xfrm>
          <a:prstGeom prst="rect">
            <a:avLst/>
          </a:prstGeom>
          <a:solidFill>
            <a:srgbClr val="02A878"/>
          </a:solidFill>
          <a:ln w="12700">
            <a:miter lim="400000"/>
          </a:ln>
        </p:spPr>
        <p:txBody>
          <a:bodyPr lIns="25400" tIns="25400" rIns="25400" bIns="25400" anchor="ctr"/>
          <a:lstStyle/>
          <a:p>
            <a:pPr defTabSz="412750">
              <a:defRPr sz="3200">
                <a:solidFill>
                  <a:srgbClr val="02A878"/>
                </a:solidFill>
                <a:latin typeface="Helvetica Neue Medium"/>
                <a:ea typeface="Helvetica Neue Medium"/>
                <a:cs typeface="Helvetica Neue Medium"/>
                <a:sym typeface="Helvetica Neue Medium"/>
              </a:defRPr>
            </a:pPr>
            <a:endParaRPr sz="1600"/>
          </a:p>
        </p:txBody>
      </p:sp>
      <p:pic>
        <p:nvPicPr>
          <p:cNvPr id="2" name="Picture 2" descr="Qr code&#10;&#10;Description automatically generated">
            <a:extLst>
              <a:ext uri="{FF2B5EF4-FFF2-40B4-BE49-F238E27FC236}">
                <a16:creationId xmlns:a16="http://schemas.microsoft.com/office/drawing/2014/main" id="{35B74CD6-BCCB-80A3-9F25-07D80783774D}"/>
              </a:ext>
            </a:extLst>
          </p:cNvPr>
          <p:cNvPicPr>
            <a:picLocks noChangeAspect="1"/>
          </p:cNvPicPr>
          <p:nvPr/>
        </p:nvPicPr>
        <p:blipFill>
          <a:blip r:embed="rId6"/>
          <a:stretch>
            <a:fillRect/>
          </a:stretch>
        </p:blipFill>
        <p:spPr>
          <a:xfrm>
            <a:off x="1165303" y="1899425"/>
            <a:ext cx="2743200" cy="2743200"/>
          </a:xfrm>
          <a:prstGeom prst="rect">
            <a:avLst/>
          </a:prstGeom>
        </p:spPr>
      </p:pic>
    </p:spTree>
    <p:extLst>
      <p:ext uri="{BB962C8B-B14F-4D97-AF65-F5344CB8AC3E}">
        <p14:creationId xmlns:p14="http://schemas.microsoft.com/office/powerpoint/2010/main" val="31934078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AP_CS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021" y="97852"/>
            <a:ext cx="9696842" cy="6858000"/>
          </a:xfrm>
          <a:prstGeom prst="rect">
            <a:avLst/>
          </a:prstGeom>
        </p:spPr>
      </p:pic>
      <p:sp>
        <p:nvSpPr>
          <p:cNvPr id="2" name="TextBox 1"/>
          <p:cNvSpPr txBox="1"/>
          <p:nvPr/>
        </p:nvSpPr>
        <p:spPr>
          <a:xfrm>
            <a:off x="2373215" y="2767141"/>
            <a:ext cx="7296347" cy="923330"/>
          </a:xfrm>
          <a:prstGeom prst="rect">
            <a:avLst/>
          </a:prstGeom>
          <a:noFill/>
        </p:spPr>
        <p:txBody>
          <a:bodyPr wrap="square" rtlCol="0">
            <a:spAutoFit/>
          </a:bodyPr>
          <a:lstStyle/>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p:txBody>
      </p:sp>
      <p:sp>
        <p:nvSpPr>
          <p:cNvPr id="9" name="Content Placeholder 8"/>
          <p:cNvSpPr>
            <a:spLocks noGrp="1"/>
          </p:cNvSpPr>
          <p:nvPr>
            <p:ph sz="half" idx="2"/>
          </p:nvPr>
        </p:nvSpPr>
        <p:spPr>
          <a:xfrm>
            <a:off x="1873623" y="1583205"/>
            <a:ext cx="7067177" cy="4982695"/>
          </a:xfrm>
        </p:spPr>
        <p:txBody>
          <a:bodyPr>
            <a:normAutofit/>
          </a:bodyPr>
          <a:lstStyle/>
          <a:p>
            <a:pPr marL="0" indent="0">
              <a:buNone/>
            </a:pPr>
            <a:r>
              <a:rPr lang="en-GB" sz="4000" dirty="0">
                <a:solidFill>
                  <a:srgbClr val="378D83"/>
                </a:solidFill>
              </a:rPr>
              <a:t>HipSprint</a:t>
            </a:r>
          </a:p>
          <a:p>
            <a:pPr marL="0" indent="0">
              <a:buNone/>
            </a:pPr>
            <a:r>
              <a:rPr lang="en-GB" sz="4000" dirty="0">
                <a:solidFill>
                  <a:srgbClr val="378D83"/>
                </a:solidFill>
              </a:rPr>
              <a:t>Outcomes</a:t>
            </a:r>
          </a:p>
          <a:p>
            <a:pPr marL="0" indent="0">
              <a:buNone/>
            </a:pPr>
            <a:endParaRPr lang="en-GB" dirty="0"/>
          </a:p>
          <a:p>
            <a:pPr marL="514350" indent="-514350">
              <a:buFont typeface="+mj-lt"/>
              <a:buAutoNum type="arabicPeriod"/>
            </a:pPr>
            <a:r>
              <a:rPr lang="en-GB" dirty="0"/>
              <a:t>Early mobilisation</a:t>
            </a:r>
          </a:p>
          <a:p>
            <a:pPr marL="514350" indent="-514350">
              <a:buFont typeface="+mj-lt"/>
              <a:buAutoNum type="arabicPeriod"/>
            </a:pPr>
            <a:r>
              <a:rPr lang="en-GB" dirty="0"/>
              <a:t>Intensive rehabilitation</a:t>
            </a:r>
          </a:p>
          <a:p>
            <a:pPr marL="514350" indent="-514350">
              <a:buFont typeface="+mj-lt"/>
              <a:buAutoNum type="arabicPeriod"/>
            </a:pPr>
            <a:r>
              <a:rPr lang="en-GB" dirty="0"/>
              <a:t>Continuity of care</a:t>
            </a:r>
          </a:p>
          <a:p>
            <a:pPr marL="514350" indent="-514350">
              <a:buFont typeface="+mj-lt"/>
              <a:buAutoNum type="arabicPeriod"/>
            </a:pPr>
            <a:r>
              <a:rPr lang="en-GB" dirty="0"/>
              <a:t>Local governance and </a:t>
            </a:r>
          </a:p>
          <a:p>
            <a:pPr marL="0" indent="0">
              <a:buNone/>
            </a:pPr>
            <a:r>
              <a:rPr lang="en-GB" dirty="0"/>
              <a:t>		quality Improvement</a:t>
            </a:r>
          </a:p>
        </p:txBody>
      </p:sp>
      <p:pic>
        <p:nvPicPr>
          <p:cNvPr id="8" name="Content Placeholder 5"/>
          <p:cNvPicPr>
            <a:picLocks noGrp="1" noChangeAspect="1"/>
          </p:cNvPicPr>
          <p:nvPr>
            <p:ph sz="half" idx="2"/>
          </p:nvPr>
        </p:nvPicPr>
        <p:blipFill>
          <a:blip r:embed="rId4"/>
          <a:stretch>
            <a:fillRect/>
          </a:stretch>
        </p:blipFill>
        <p:spPr>
          <a:xfrm>
            <a:off x="6451600" y="386998"/>
            <a:ext cx="4216400" cy="6279711"/>
          </a:xfrm>
          <a:prstGeom prst="rect">
            <a:avLst/>
          </a:prstGeom>
        </p:spPr>
      </p:pic>
    </p:spTree>
    <p:extLst>
      <p:ext uri="{BB962C8B-B14F-4D97-AF65-F5344CB8AC3E}">
        <p14:creationId xmlns:p14="http://schemas.microsoft.com/office/powerpoint/2010/main" val="9702344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1026" name="Picture 2">
            <a:extLst>
              <a:ext uri="{FF2B5EF4-FFF2-40B4-BE49-F238E27FC236}">
                <a16:creationId xmlns:a16="http://schemas.microsoft.com/office/drawing/2014/main" id="{C5BD0B14-473C-D68D-C9AB-42DB80AEB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1057275"/>
            <a:ext cx="7705725"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D6DC33-DC01-4701-0D83-E3C1AEEA1350}"/>
              </a:ext>
            </a:extLst>
          </p:cNvPr>
          <p:cNvSpPr/>
          <p:nvPr/>
        </p:nvSpPr>
        <p:spPr>
          <a:xfrm>
            <a:off x="2243138" y="498468"/>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Working in partnership</a:t>
            </a:r>
          </a:p>
        </p:txBody>
      </p:sp>
    </p:spTree>
    <p:extLst>
      <p:ext uri="{BB962C8B-B14F-4D97-AF65-F5344CB8AC3E}">
        <p14:creationId xmlns:p14="http://schemas.microsoft.com/office/powerpoint/2010/main" val="2991341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3074" name="Picture 2">
            <a:extLst>
              <a:ext uri="{FF2B5EF4-FFF2-40B4-BE49-F238E27FC236}">
                <a16:creationId xmlns:a16="http://schemas.microsoft.com/office/drawing/2014/main" id="{DF552B86-2AFF-8B98-602D-3BD87D3BE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1476375"/>
            <a:ext cx="8248650"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AD26A2-D3EF-23D3-8646-002E4DAE3E7B}"/>
              </a:ext>
            </a:extLst>
          </p:cNvPr>
          <p:cNvSpPr/>
          <p:nvPr/>
        </p:nvSpPr>
        <p:spPr>
          <a:xfrm>
            <a:off x="1971675" y="848394"/>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The challenges we face</a:t>
            </a:r>
          </a:p>
        </p:txBody>
      </p:sp>
    </p:spTree>
    <p:extLst>
      <p:ext uri="{BB962C8B-B14F-4D97-AF65-F5344CB8AC3E}">
        <p14:creationId xmlns:p14="http://schemas.microsoft.com/office/powerpoint/2010/main" val="18212494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Rectangle 1">
            <a:extLst>
              <a:ext uri="{FF2B5EF4-FFF2-40B4-BE49-F238E27FC236}">
                <a16:creationId xmlns:a16="http://schemas.microsoft.com/office/drawing/2014/main" id="{35AD26A2-D3EF-23D3-8646-002E4DAE3E7B}"/>
              </a:ext>
            </a:extLst>
          </p:cNvPr>
          <p:cNvSpPr/>
          <p:nvPr/>
        </p:nvSpPr>
        <p:spPr>
          <a:xfrm>
            <a:off x="2836459" y="1204529"/>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Our ambitions</a:t>
            </a:r>
          </a:p>
        </p:txBody>
      </p:sp>
      <p:pic>
        <p:nvPicPr>
          <p:cNvPr id="11" name="Picture 4" descr="A picture containing icon&#10;&#10;Description automatically generated">
            <a:extLst>
              <a:ext uri="{FF2B5EF4-FFF2-40B4-BE49-F238E27FC236}">
                <a16:creationId xmlns:a16="http://schemas.microsoft.com/office/drawing/2014/main" id="{C036E51B-D5E4-C121-400F-CA65DFF1E888}"/>
              </a:ext>
            </a:extLst>
          </p:cNvPr>
          <p:cNvPicPr>
            <a:picLocks noChangeAspect="1"/>
          </p:cNvPicPr>
          <p:nvPr/>
        </p:nvPicPr>
        <p:blipFill rotWithShape="1">
          <a:blip r:embed="rId5"/>
          <a:srcRect t="5436"/>
          <a:stretch/>
        </p:blipFill>
        <p:spPr>
          <a:xfrm>
            <a:off x="2836459" y="1763336"/>
            <a:ext cx="6371229" cy="4010614"/>
          </a:xfrm>
          <a:prstGeom prst="rect">
            <a:avLst/>
          </a:prstGeom>
        </p:spPr>
      </p:pic>
    </p:spTree>
    <p:extLst>
      <p:ext uri="{BB962C8B-B14F-4D97-AF65-F5344CB8AC3E}">
        <p14:creationId xmlns:p14="http://schemas.microsoft.com/office/powerpoint/2010/main" val="2785101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9DC4ED-7CFE-02F6-57E7-86F44C45EA42}"/>
              </a:ext>
            </a:extLst>
          </p:cNvPr>
          <p:cNvPicPr>
            <a:picLocks noChangeAspect="1"/>
          </p:cNvPicPr>
          <p:nvPr/>
        </p:nvPicPr>
        <p:blipFill>
          <a:blip r:embed="rId2"/>
          <a:stretch>
            <a:fillRect/>
          </a:stretch>
        </p:blipFill>
        <p:spPr>
          <a:xfrm>
            <a:off x="2428651" y="643467"/>
            <a:ext cx="741447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81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C9215A-69E8-2CE5-2073-83BB738AC80D}"/>
              </a:ext>
            </a:extLst>
          </p:cNvPr>
          <p:cNvPicPr>
            <a:picLocks noChangeAspect="1"/>
          </p:cNvPicPr>
          <p:nvPr/>
        </p:nvPicPr>
        <p:blipFill rotWithShape="1">
          <a:blip r:embed="rId3"/>
          <a:srcRect l="9789" t="16488" r="28087" b="6300"/>
          <a:stretch/>
        </p:blipFill>
        <p:spPr>
          <a:xfrm>
            <a:off x="2389248" y="729909"/>
            <a:ext cx="7034152" cy="4915360"/>
          </a:xfrm>
          <a:prstGeom prst="rect">
            <a:avLst/>
          </a:prstGeom>
          <a:ln w="12700">
            <a:solidFill>
              <a:schemeClr val="tx1"/>
            </a:solidFill>
          </a:ln>
        </p:spPr>
      </p:pic>
      <p:pic>
        <p:nvPicPr>
          <p:cNvPr id="2" name="curved line.png" descr="curved line.png">
            <a:extLst>
              <a:ext uri="{FF2B5EF4-FFF2-40B4-BE49-F238E27FC236}">
                <a16:creationId xmlns:a16="http://schemas.microsoft.com/office/drawing/2014/main" id="{4944D8CC-AD69-3A1E-3F58-679722169247}"/>
              </a:ext>
            </a:extLst>
          </p:cNvPr>
          <p:cNvPicPr>
            <a:picLocks noChangeAspect="1"/>
          </p:cNvPicPr>
          <p:nvPr/>
        </p:nvPicPr>
        <p:blipFill>
          <a:blip r:embed="rId4"/>
          <a:stretch>
            <a:fillRect/>
          </a:stretch>
        </p:blipFill>
        <p:spPr>
          <a:xfrm>
            <a:off x="3409" y="5119727"/>
            <a:ext cx="12231675" cy="1813259"/>
          </a:xfrm>
          <a:prstGeom prst="rect">
            <a:avLst/>
          </a:prstGeom>
          <a:ln w="12700">
            <a:miter lim="400000"/>
          </a:ln>
        </p:spPr>
      </p:pic>
      <p:pic>
        <p:nvPicPr>
          <p:cNvPr id="3" name="logo.png" descr="logo.png">
            <a:extLst>
              <a:ext uri="{FF2B5EF4-FFF2-40B4-BE49-F238E27FC236}">
                <a16:creationId xmlns:a16="http://schemas.microsoft.com/office/drawing/2014/main" id="{346D8301-A308-C6AB-385D-B7BF39CF6884}"/>
              </a:ext>
            </a:extLst>
          </p:cNvPr>
          <p:cNvPicPr>
            <a:picLocks noChangeAspect="1"/>
          </p:cNvPicPr>
          <p:nvPr/>
        </p:nvPicPr>
        <p:blipFill>
          <a:blip r:embed="rId5"/>
          <a:stretch>
            <a:fillRect/>
          </a:stretch>
        </p:blipFill>
        <p:spPr>
          <a:xfrm>
            <a:off x="581313" y="5340656"/>
            <a:ext cx="1300209" cy="818109"/>
          </a:xfrm>
          <a:prstGeom prst="rect">
            <a:avLst/>
          </a:prstGeom>
          <a:ln w="12700">
            <a:miter lim="400000"/>
          </a:ln>
        </p:spPr>
      </p:pic>
    </p:spTree>
    <p:extLst>
      <p:ext uri="{BB962C8B-B14F-4D97-AF65-F5344CB8AC3E}">
        <p14:creationId xmlns:p14="http://schemas.microsoft.com/office/powerpoint/2010/main" val="35686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3"/>
          <a:srcRect l="25728"/>
          <a:stretch>
            <a:fillRect/>
          </a:stretch>
        </p:blipFill>
        <p:spPr>
          <a:xfrm flipH="1">
            <a:off x="5316374" y="-88615"/>
            <a:ext cx="7058470" cy="6959315"/>
          </a:xfrm>
          <a:prstGeom prst="rect">
            <a:avLst/>
          </a:prstGeom>
          <a:ln w="12700">
            <a:miter lim="400000"/>
          </a:ln>
        </p:spPr>
      </p:pic>
      <p:sp>
        <p:nvSpPr>
          <p:cNvPr id="269" name="TextBox 3"/>
          <p:cNvSpPr txBox="1"/>
          <p:nvPr/>
        </p:nvSpPr>
        <p:spPr>
          <a:xfrm>
            <a:off x="6276898" y="1376263"/>
            <a:ext cx="660174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Key recommendations</a:t>
            </a:r>
            <a:br>
              <a:rPr lang="en-GB" sz="3200"/>
            </a:br>
            <a:r>
              <a:rPr lang="en-GB" sz="3200"/>
              <a:t>for the system</a:t>
            </a:r>
            <a:endParaRPr sz="3200"/>
          </a:p>
        </p:txBody>
      </p:sp>
      <p:sp>
        <p:nvSpPr>
          <p:cNvPr id="271" name="Rectangle 5"/>
          <p:cNvSpPr txBox="1"/>
          <p:nvPr/>
        </p:nvSpPr>
        <p:spPr>
          <a:xfrm>
            <a:off x="6301459" y="2341341"/>
            <a:ext cx="4785103"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a:r>
              <a:rPr lang="en-GB" sz="2000" b="1">
                <a:solidFill>
                  <a:schemeClr val="bg1"/>
                </a:solidFill>
                <a:latin typeface="Albert Sans Regular Light"/>
                <a:cs typeface="Arial"/>
              </a:rPr>
              <a:t>1. Appoint a rehabilitation director/leader at executive level </a:t>
            </a:r>
            <a:br>
              <a:rPr lang="en-GB" sz="2000" b="1">
                <a:solidFill>
                  <a:schemeClr val="bg1"/>
                </a:solidFill>
                <a:latin typeface="Albert Sans Regular Light"/>
                <a:cs typeface="Arial"/>
              </a:rPr>
            </a:br>
            <a:endParaRPr lang="en-GB" sz="2000" b="1">
              <a:solidFill>
                <a:schemeClr val="bg1"/>
              </a:solidFill>
              <a:latin typeface="Albert Sans Regular Light"/>
              <a:cs typeface="Arial"/>
            </a:endParaRPr>
          </a:p>
          <a:p>
            <a:pPr algn="l"/>
            <a:r>
              <a:rPr lang="en-GB" sz="2000" b="1">
                <a:solidFill>
                  <a:schemeClr val="bg1"/>
                </a:solidFill>
                <a:latin typeface="Albert Sans Regular Light"/>
                <a:cs typeface="Arial"/>
              </a:rPr>
              <a:t>2. Establish a local provider rehabilitation network to include all key players</a:t>
            </a:r>
          </a:p>
          <a:p>
            <a:pPr algn="l"/>
            <a:br>
              <a:rPr lang="en-GB" sz="2000" b="1">
                <a:solidFill>
                  <a:schemeClr val="bg1"/>
                </a:solidFill>
                <a:latin typeface="Albert Sans Regular Light"/>
                <a:cs typeface="Arial"/>
              </a:rPr>
            </a:br>
            <a:r>
              <a:rPr lang="en-GB" sz="2000" b="1">
                <a:solidFill>
                  <a:schemeClr val="bg1"/>
                </a:solidFill>
                <a:latin typeface="Albert Sans Regular Light"/>
                <a:cs typeface="Arial"/>
              </a:rPr>
              <a:t>3. Review existing rehabilitation services to remove silos of care and duplication of services</a:t>
            </a:r>
          </a:p>
          <a:p>
            <a:pPr algn="l"/>
            <a:br>
              <a:rPr lang="en-GB" sz="2000" b="1">
                <a:solidFill>
                  <a:schemeClr val="bg1"/>
                </a:solidFill>
                <a:latin typeface="Albert Sans Regular Light"/>
                <a:cs typeface="Arial"/>
              </a:rPr>
            </a:br>
            <a:r>
              <a:rPr lang="en-GB" sz="2000" b="1">
                <a:solidFill>
                  <a:schemeClr val="bg1"/>
                </a:solidFill>
                <a:latin typeface="Albert Sans Regular Light"/>
                <a:cs typeface="Arial"/>
              </a:rPr>
              <a:t>4. Publish an annual report on rehabilitation</a:t>
            </a:r>
          </a:p>
        </p:txBody>
      </p:sp>
      <p:pic>
        <p:nvPicPr>
          <p:cNvPr id="274" name="logowhite.png" descr="logowhite.png"/>
          <p:cNvPicPr>
            <a:picLocks noChangeAspect="1"/>
          </p:cNvPicPr>
          <p:nvPr/>
        </p:nvPicPr>
        <p:blipFill>
          <a:blip r:embed="rId4"/>
          <a:stretch>
            <a:fillRect/>
          </a:stretch>
        </p:blipFill>
        <p:spPr>
          <a:xfrm>
            <a:off x="6364028" y="840235"/>
            <a:ext cx="633489" cy="414330"/>
          </a:xfrm>
          <a:prstGeom prst="rect">
            <a:avLst/>
          </a:prstGeom>
          <a:ln w="12700">
            <a:miter lim="400000"/>
          </a:ln>
        </p:spPr>
      </p:pic>
      <p:pic>
        <p:nvPicPr>
          <p:cNvPr id="3" name="Picture 2" descr="Logo&#10;&#10;Description automatically generated">
            <a:extLst>
              <a:ext uri="{FF2B5EF4-FFF2-40B4-BE49-F238E27FC236}">
                <a16:creationId xmlns:a16="http://schemas.microsoft.com/office/drawing/2014/main" id="{B33EE78C-D69D-2795-D470-E087B904E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46" y="1292154"/>
            <a:ext cx="3813379" cy="381337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3"/>
          <a:srcRect l="25728"/>
          <a:stretch>
            <a:fillRect/>
          </a:stretch>
        </p:blipFill>
        <p:spPr>
          <a:xfrm flipH="1">
            <a:off x="0" y="-101315"/>
            <a:ext cx="7058470" cy="6959315"/>
          </a:xfrm>
          <a:prstGeom prst="rect">
            <a:avLst/>
          </a:prstGeom>
          <a:noFill/>
          <a:ln w="12700">
            <a:miter lim="400000"/>
          </a:ln>
          <a:scene3d>
            <a:camera prst="orthographicFront">
              <a:rot lat="0" lon="10800000" rev="0"/>
            </a:camera>
            <a:lightRig rig="threePt" dir="t"/>
          </a:scene3d>
        </p:spPr>
      </p:pic>
      <p:sp>
        <p:nvSpPr>
          <p:cNvPr id="269" name="TextBox 3"/>
          <p:cNvSpPr txBox="1"/>
          <p:nvPr/>
        </p:nvSpPr>
        <p:spPr>
          <a:xfrm>
            <a:off x="960524" y="1363563"/>
            <a:ext cx="6601742"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Summary of the standards</a:t>
            </a:r>
            <a:endParaRPr sz="3200"/>
          </a:p>
        </p:txBody>
      </p:sp>
      <p:sp>
        <p:nvSpPr>
          <p:cNvPr id="271" name="Rectangle 5"/>
          <p:cNvSpPr txBox="1"/>
          <p:nvPr/>
        </p:nvSpPr>
        <p:spPr>
          <a:xfrm>
            <a:off x="985085" y="2328640"/>
            <a:ext cx="4785103" cy="31700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tIns="45720" bIns="45720">
            <a:spAutoFit/>
          </a:bodyPr>
          <a:lstStyle/>
          <a:p>
            <a:pPr algn="l"/>
            <a:r>
              <a:rPr lang="en-GB" sz="2000" b="1">
                <a:solidFill>
                  <a:schemeClr val="bg1"/>
                </a:solidFill>
                <a:latin typeface="Albert Sans Regular Light"/>
                <a:cs typeface="Arial"/>
              </a:rPr>
              <a:t>1. Referral processes are explicit, easy, efficient and equitable</a:t>
            </a:r>
          </a:p>
          <a:p>
            <a:pPr algn="l"/>
            <a:endParaRPr lang="en-GB" sz="2000" b="1">
              <a:solidFill>
                <a:schemeClr val="bg1"/>
              </a:solidFill>
              <a:latin typeface="Albert Sans Regular Light"/>
              <a:cs typeface="Arial"/>
            </a:endParaRPr>
          </a:p>
          <a:p>
            <a:pPr algn="l"/>
            <a:r>
              <a:rPr lang="en-GB" sz="2000" b="1">
                <a:solidFill>
                  <a:schemeClr val="bg1"/>
                </a:solidFill>
                <a:latin typeface="Albert Sans Regular Light"/>
                <a:cs typeface="Arial"/>
              </a:rPr>
              <a:t>2. Rehab interventions should be, timely, co-ordinated and prevent avoidable disability.</a:t>
            </a:r>
          </a:p>
          <a:p>
            <a:pPr algn="l"/>
            <a:endParaRPr lang="en-GB" sz="2000" b="1">
              <a:solidFill>
                <a:schemeClr val="bg1"/>
              </a:solidFill>
              <a:latin typeface="Albert Sans Regular Light"/>
              <a:cs typeface="Arial"/>
            </a:endParaRPr>
          </a:p>
          <a:p>
            <a:pPr>
              <a:defRPr/>
            </a:pPr>
            <a:r>
              <a:rPr lang="en-GB" sz="2000" b="1">
                <a:solidFill>
                  <a:schemeClr val="bg1"/>
                </a:solidFill>
                <a:latin typeface="Albert Sans Regular Light"/>
                <a:cs typeface="Arial"/>
              </a:rPr>
              <a:t>3. Rehab pathways should address all rehab needs, be delivered locally and in appropriate formats.</a:t>
            </a:r>
            <a:endParaRPr lang="en-GB" sz="2000" b="1">
              <a:solidFill>
                <a:schemeClr val="bg1"/>
              </a:solidFill>
              <a:latin typeface="Albert Sans Regular Light"/>
              <a:cs typeface="Arial" panose="020B0604020202020204" pitchFamily="34" charset="0"/>
            </a:endParaRPr>
          </a:p>
        </p:txBody>
      </p:sp>
      <p:pic>
        <p:nvPicPr>
          <p:cNvPr id="274" name="logowhite.png" descr="logowhite.png"/>
          <p:cNvPicPr>
            <a:picLocks noChangeAspect="1"/>
          </p:cNvPicPr>
          <p:nvPr/>
        </p:nvPicPr>
        <p:blipFill>
          <a:blip r:embed="rId4"/>
          <a:stretch>
            <a:fillRect/>
          </a:stretch>
        </p:blipFill>
        <p:spPr>
          <a:xfrm>
            <a:off x="1047654" y="827535"/>
            <a:ext cx="633489" cy="414330"/>
          </a:xfrm>
          <a:prstGeom prst="rect">
            <a:avLst/>
          </a:prstGeom>
          <a:ln w="12700">
            <a:miter lim="400000"/>
          </a:ln>
        </p:spPr>
      </p:pic>
      <p:pic>
        <p:nvPicPr>
          <p:cNvPr id="2" name="Picture 1" descr="Icon&#10;&#10;Description automatically generated">
            <a:extLst>
              <a:ext uri="{FF2B5EF4-FFF2-40B4-BE49-F238E27FC236}">
                <a16:creationId xmlns:a16="http://schemas.microsoft.com/office/drawing/2014/main" id="{84C17975-AB37-5001-CB71-674DF47E6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451" y="1241865"/>
            <a:ext cx="3813379" cy="3813379"/>
          </a:xfrm>
          <a:prstGeom prst="rect">
            <a:avLst/>
          </a:prstGeom>
        </p:spPr>
      </p:pic>
    </p:spTree>
    <p:extLst>
      <p:ext uri="{BB962C8B-B14F-4D97-AF65-F5344CB8AC3E}">
        <p14:creationId xmlns:p14="http://schemas.microsoft.com/office/powerpoint/2010/main" val="78179001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f392f5-efa1-43ba-8e41-4410a16ebc78" xsi:nil="true"/>
    <lcf76f155ced4ddcb4097134ff3c332f xmlns="745705b5-8c3f-4465-8de1-88fd9c548a8e">
      <Terms xmlns="http://schemas.microsoft.com/office/infopath/2007/PartnerControls"/>
    </lcf76f155ced4ddcb4097134ff3c332f>
    <SharedWithUsers xmlns="79f392f5-efa1-43ba-8e41-4410a16ebc78">
      <UserInfo>
        <DisplayName>Rob Yeldham</DisplayName>
        <AccountId>38</AccountId>
        <AccountType/>
      </UserInfo>
      <UserInfo>
        <DisplayName>Rob Ledger</DisplayName>
        <AccountId>110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18" ma:contentTypeDescription="Create a new document." ma:contentTypeScope="" ma:versionID="5f22d32bfd4093944e594a43d09d4e05">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c08afeb249b3d91e81cf4138cb6658d5"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f915d6b-2563-4763-8f43-0afc59d0f300}" ma:internalName="TaxCatchAll" ma:showField="CatchAllData" ma:web="79f392f5-efa1-43ba-8e41-4410a16e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A3F90-D988-4BE6-B332-BD489F1A9AFF}">
  <ds:schemaRefs>
    <ds:schemaRef ds:uri="http://schemas.microsoft.com/office/infopath/2007/PartnerControls"/>
    <ds:schemaRef ds:uri="http://purl.org/dc/elements/1.1/"/>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79f392f5-efa1-43ba-8e41-4410a16ebc78"/>
    <ds:schemaRef ds:uri="745705b5-8c3f-4465-8de1-88fd9c548a8e"/>
    <ds:schemaRef ds:uri="http://schemas.microsoft.com/office/2006/metadata/properties"/>
  </ds:schemaRefs>
</ds:datastoreItem>
</file>

<file path=customXml/itemProps2.xml><?xml version="1.0" encoding="utf-8"?>
<ds:datastoreItem xmlns:ds="http://schemas.openxmlformats.org/officeDocument/2006/customXml" ds:itemID="{31CB4E73-B458-4500-B219-497B30878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705b5-8c3f-4465-8de1-88fd9c548a8e"/>
    <ds:schemaRef ds:uri="79f392f5-efa1-43ba-8e41-4410a16eb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70D4C1-6C4D-4CFD-A8BF-D8BB8A7C4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6414</TotalTime>
  <Words>932</Words>
  <Application>Microsoft Office PowerPoint</Application>
  <PresentationFormat>Widescreen</PresentationFormat>
  <Paragraphs>103</Paragraphs>
  <Slides>16</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Albert Sans Regular Light</vt:lpstr>
      <vt:lpstr>Albert Sans Regular Medium</vt:lpstr>
      <vt:lpstr>Albert Sans Regular Regular</vt:lpstr>
      <vt:lpstr>Arial</vt:lpstr>
      <vt:lpstr>Calibri</vt:lpstr>
      <vt:lpstr>Calibri Light</vt:lpstr>
      <vt:lpstr>Helvetica</vt:lpstr>
      <vt:lpstr>Helvetica Neue Medium</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standards to engage in clinical audit</vt:lpstr>
      <vt:lpstr>Adopting and adapting the evidence base</vt:lpstr>
      <vt:lpstr>Use of the wider nonregistered workforce</vt:lpstr>
      <vt:lpstr>Innovation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Reignier</dc:creator>
  <cp:lastModifiedBy>Mitchell, Katrina</cp:lastModifiedBy>
  <cp:revision>8</cp:revision>
  <dcterms:created xsi:type="dcterms:W3CDTF">2017-10-23T10:46:01Z</dcterms:created>
  <dcterms:modified xsi:type="dcterms:W3CDTF">2023-09-18T20:40:18Z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y fmtid="{D5CDD505-2E9C-101B-9397-08002B2CF9AE}" pid="3" name="MediaServiceImageTags">
    <vt:lpwstr/>
  </property>
</Properties>
</file>