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9" r:id="rId3"/>
    <p:sldId id="360" r:id="rId4"/>
    <p:sldId id="351" r:id="rId5"/>
    <p:sldId id="362" r:id="rId6"/>
    <p:sldId id="363" r:id="rId7"/>
    <p:sldId id="352" r:id="rId8"/>
    <p:sldId id="335" r:id="rId9"/>
    <p:sldId id="299" r:id="rId10"/>
    <p:sldId id="353" r:id="rId11"/>
    <p:sldId id="337" r:id="rId12"/>
    <p:sldId id="338" r:id="rId13"/>
    <p:sldId id="339" r:id="rId14"/>
    <p:sldId id="323" r:id="rId15"/>
    <p:sldId id="354" r:id="rId16"/>
    <p:sldId id="345" r:id="rId17"/>
    <p:sldId id="364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0BD8-9FCD-4847-B0B4-E26CF96F8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E0944-5F5C-4272-BB06-DAF3930A0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4ED3E-633C-452C-A035-AFDFA804B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33BA-84E0-468B-8FD1-68E37199FBEA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E5319-4267-47E4-A341-B5FD6522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4375B-A338-410F-A529-CB8D7879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CE1-037B-424D-BAF0-CBCE897A5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B9931-6C19-40F1-A3AE-9F5185C0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6F1C3-4753-4DA2-8885-12EB0C05F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F1308-A107-44E4-98E3-0E110B1C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33BA-84E0-468B-8FD1-68E37199FBEA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28B12-57FD-444E-AA87-225FCC07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5F09F-BBDE-4BE6-BF08-5F46F4C56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CE1-037B-424D-BAF0-CBCE897A5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8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CFE096-EE56-4B32-B539-8DE2BA256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D1B1B-1041-4CA0-8180-FB9D56352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23568-8534-46AC-9AE7-74446D2B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33BA-84E0-468B-8FD1-68E37199FBEA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C76E0-8513-4D4C-8BBC-3E223885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574F-7616-4F41-B94E-A0FEC686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CE1-037B-424D-BAF0-CBCE897A5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50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tex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17" y="1651001"/>
            <a:ext cx="10515600" cy="50057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3118" y="2151571"/>
            <a:ext cx="11425767" cy="3705226"/>
          </a:xfrm>
        </p:spPr>
        <p:txBody>
          <a:bodyPr/>
          <a:lstStyle>
            <a:lvl1pPr>
              <a:lnSpc>
                <a:spcPts val="3120"/>
              </a:lnSpc>
              <a:defRPr b="0" i="0"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ts val="312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ts val="312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3pPr>
            <a:lvl4pPr>
              <a:lnSpc>
                <a:spcPts val="312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4pPr>
            <a:lvl5pPr>
              <a:lnSpc>
                <a:spcPts val="312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39C37-4F03-47A9-80B2-775CF16CF16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E80C-4DDB-4357-9E84-91AC4DBADA9C}" type="datetimeFigureOut">
              <a:rPr lang="en-US" altLang="en-US"/>
              <a:pPr>
                <a:defRPr/>
              </a:pPr>
              <a:t>9/3/2023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A7BDD-3A62-4A4E-B546-41CEE0E5B7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642F7-6E76-4690-AAFD-F2994AB0CF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0C25-3074-4E11-8A6E-38D8C5D59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272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83121" y="2459647"/>
            <a:ext cx="11425767" cy="56539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5760" b="1" i="0">
                <a:latin typeface="Calibri" charset="0"/>
                <a:ea typeface="Calibri" charset="0"/>
                <a:cs typeface="Calibri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3122" y="3087386"/>
            <a:ext cx="11425767" cy="746125"/>
          </a:xfrm>
          <a:noFill/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5760" b="1" i="0">
                <a:solidFill>
                  <a:srgbClr val="00B9BD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83120" y="2018608"/>
            <a:ext cx="9144000" cy="467143"/>
          </a:xfrm>
        </p:spPr>
        <p:txBody>
          <a:bodyPr anchor="b">
            <a:noAutofit/>
          </a:bodyPr>
          <a:lstStyle>
            <a:lvl1pPr algn="l">
              <a:defRPr sz="2880" b="0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C2F992-D7CC-44ED-AA92-9E9933ECA6C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66E4-9956-4653-BB7B-174D63AC5173}" type="datetimeFigureOut">
              <a:rPr lang="en-US" altLang="en-US"/>
              <a:pPr>
                <a:defRPr/>
              </a:pPr>
              <a:t>9/3/2023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D488CE-92BB-4EAA-8641-B7D43568CE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159BE9-C3B4-4510-8156-24346FA53B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AD49-4427-405A-8557-2AEB07729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29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FC08-6DBE-4AC5-B498-3621A1CD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B6D0-6E68-45BD-A1BC-963B55BB5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9D5BC-0BAE-4BE1-9206-C82F1175A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33BA-84E0-468B-8FD1-68E37199FBEA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511CE-59FE-470B-8A50-759005AB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6EE24-6116-4F50-8909-33CE8DA0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CE1-037B-424D-BAF0-CBCE897A5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34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C589-FB58-4E99-898B-5D7585FD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30715-9038-479D-85AB-3F55804D2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A9C35-E0CC-4926-A26D-CF02535E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33BA-84E0-468B-8FD1-68E37199FBEA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C8A39-207D-473C-8769-4505D2A9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2B178-C546-4E5F-BCA3-C60E3ED8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CE1-037B-424D-BAF0-CBCE897A5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7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0096-63D5-4CB7-BF3B-F33550EF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399D8-1365-4EF9-A235-4A61CEFA1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9654F-2F23-40B6-A6F7-0DA50A7E9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BF6CE-DEDC-4338-B064-C6CEDC36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33BA-84E0-468B-8FD1-68E37199FBEA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35F98-C784-469D-B030-5A9A7823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782C8-411D-4EF7-B756-C45FB10F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CE1-037B-424D-BAF0-CBCE897A5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6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B41A-D842-464D-AF9C-2722FA04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11DA5-BE27-493E-8AC9-0A7D3D2C7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0855E-7EAE-42CC-9EA8-A857BB496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299C1-C8DE-45A3-8A8D-3E43F9EEE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8F3CC-B01F-4186-A7EE-42CB8F9B8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BDE5E-2848-49B5-95FD-41D3A380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33BA-84E0-468B-8FD1-68E37199FBEA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67BE4-95A9-4707-BC7A-7F8ECD07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40F5E2-A829-4101-8031-D658F9AE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CE1-037B-424D-BAF0-CBCE897A5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C3AC-0507-4E51-96EC-C3132680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BF7FC-34E0-4570-B840-A9FA4F16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33BA-84E0-468B-8FD1-68E37199FBEA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85BD5-156D-43B2-9F0F-678BD7C2D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BE329-9FD0-406F-8F63-227C7045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CE1-037B-424D-BAF0-CBCE897A5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52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46A60B-5279-4D12-8E70-BC22975E4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33BA-84E0-468B-8FD1-68E37199FBEA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B0394-7112-4777-82F3-C2EBB292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27CCA-C45A-4837-B908-8407190B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CE1-037B-424D-BAF0-CBCE897A5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15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95E0-63DF-4660-8095-F3F4D820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503B4-69B8-4B4C-9F65-32416430D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18704-3EFC-4256-AEFF-E4C1E241F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4E028-E43B-42DE-BE33-537363BD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33BA-84E0-468B-8FD1-68E37199FBEA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73C57-E749-446F-A3C6-BBDD9A75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41C4D-34E7-4A90-9AB2-F481CC60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CE1-037B-424D-BAF0-CBCE897A5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8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3560-6621-43A2-9B01-D23E7E9A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8574C-B06C-42E5-9B67-D0AA9B543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353A1-F8AE-4CD6-B3FD-DEF89FB74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2E51B-9843-4201-B4F6-440394F70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33BA-84E0-468B-8FD1-68E37199FBEA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A5BA4-7C07-420B-91FD-433A2209C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D7EBD-A5B3-43DE-AC7F-C0BA602BF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CE1-037B-424D-BAF0-CBCE897A5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8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129548-D194-4A50-A8AC-A2020A82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E5E93-AE94-41A8-B304-EE38C7039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7013C-6042-4F62-8C09-5C89820C4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133BA-84E0-468B-8FD1-68E37199FBEA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B30FC-8CC1-4EA7-A781-032AB027E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C2A8-0D5C-46BB-873A-09FA44FA9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E3CE1-037B-424D-BAF0-CBCE897A5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8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tmp"/><Relationship Id="rId4" Type="http://schemas.openxmlformats.org/officeDocument/2006/relationships/hyperlink" Target="http://ell.stackexchange.com/questions/52423/if-you-agree-you-nod-if-you-dont-agree-yo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1CBBBF-10F6-4004-B5E9-E2E8B4169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4800" dirty="0">
                <a:solidFill>
                  <a:srgbClr val="FFFFFF"/>
                </a:solidFill>
              </a:rPr>
              <a:t>Therapeutic exercise for common musculoskeletal conditions; flogging a dead horse?</a:t>
            </a:r>
            <a:endParaRPr lang="en-GB" sz="4800" b="1" dirty="0"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DC85B-9F69-4D94-A336-E7B4AC026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en-GB" dirty="0">
                <a:solidFill>
                  <a:srgbClr val="FFFFFF"/>
                </a:solidFill>
              </a:rPr>
              <a:t>Chris Littlewood </a:t>
            </a:r>
            <a:r>
              <a:rPr lang="en-GB" sz="1800" dirty="0">
                <a:solidFill>
                  <a:srgbClr val="FFFFFF"/>
                </a:solidFill>
              </a:rPr>
              <a:t>PhD</a:t>
            </a:r>
          </a:p>
          <a:p>
            <a:pPr algn="l"/>
            <a:r>
              <a:rPr lang="en-GB" sz="1600" dirty="0">
                <a:solidFill>
                  <a:srgbClr val="FFFFFF"/>
                </a:solidFill>
              </a:rPr>
              <a:t>Professor of Musculoskeletal Research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1601E-D7C7-4ED8-BC21-4EA2F5C60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559" y="3048413"/>
            <a:ext cx="3737164" cy="775461"/>
          </a:xfrm>
          <a:prstGeom prst="rect">
            <a:avLst/>
          </a:prstGeom>
        </p:spPr>
      </p:pic>
      <p:pic>
        <p:nvPicPr>
          <p:cNvPr id="4" name="Graphic 3" descr="Horse outline">
            <a:extLst>
              <a:ext uri="{FF2B5EF4-FFF2-40B4-BE49-F238E27FC236}">
                <a16:creationId xmlns:a16="http://schemas.microsoft.com/office/drawing/2014/main" id="{684B2E8F-1936-6468-D371-1DCE2352C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2158" y="3405731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33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AA07C-A264-4DC7-86F1-87E75AE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My ‘</a:t>
            </a:r>
            <a:r>
              <a:rPr lang="en-US" sz="5400" b="1" i="1" dirty="0">
                <a:solidFill>
                  <a:schemeClr val="tx1"/>
                </a:solidFill>
              </a:rPr>
              <a:t>insert joint</a:t>
            </a:r>
            <a:r>
              <a:rPr lang="en-US" sz="5400" dirty="0">
                <a:solidFill>
                  <a:schemeClr val="tx1"/>
                </a:solidFill>
              </a:rPr>
              <a:t>’ hurts!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0340910-DB5B-41CA-AF0A-9D177DE33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61" y="3824946"/>
            <a:ext cx="5760004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FAF2B-D113-4B41-B34F-0C6296818C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7" y="2504819"/>
            <a:ext cx="9611215" cy="367214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i="1" dirty="0">
                <a:latin typeface="+mn-lt"/>
                <a:ea typeface="+mn-ea"/>
                <a:cs typeface="+mn-cs"/>
              </a:rPr>
              <a:t>‘…I don’t know how it started’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+mn-lt"/>
                <a:ea typeface="+mn-ea"/>
                <a:cs typeface="+mn-cs"/>
              </a:rPr>
              <a:t>For many people the injury model does not explain the onset and persistence of symptoms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1800" u="sng" dirty="0">
                <a:latin typeface="+mn-lt"/>
                <a:ea typeface="+mn-ea"/>
                <a:cs typeface="+mn-cs"/>
              </a:rPr>
              <a:t>History lesson: Part one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+mn-lt"/>
                <a:ea typeface="+mn-ea"/>
                <a:cs typeface="+mn-cs"/>
              </a:rPr>
              <a:t>In the 1990’s - tendinitis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+mn-lt"/>
                <a:ea typeface="+mn-ea"/>
                <a:cs typeface="+mn-cs"/>
              </a:rPr>
              <a:t>In the noughties – tendinosis 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+mn-lt"/>
                <a:ea typeface="+mn-ea"/>
                <a:cs typeface="+mn-cs"/>
              </a:rPr>
              <a:t>Then- tendinopathy…</a:t>
            </a:r>
          </a:p>
        </p:txBody>
      </p:sp>
      <p:pic>
        <p:nvPicPr>
          <p:cNvPr id="5" name="Picture 4" descr="A person with his arms out&#10;&#10;Description automatically generated with low confidence">
            <a:extLst>
              <a:ext uri="{FF2B5EF4-FFF2-40B4-BE49-F238E27FC236}">
                <a16:creationId xmlns:a16="http://schemas.microsoft.com/office/drawing/2014/main" id="{451FB4DD-9AFC-4417-9A09-3FC9AC27F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13805" y="149907"/>
            <a:ext cx="3048741" cy="1890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385CF1-059F-4F51-9E72-D4887485B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61" y="4715786"/>
            <a:ext cx="4843635" cy="1332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993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4" name="Title 1">
            <a:extLst>
              <a:ext uri="{FF2B5EF4-FFF2-40B4-BE49-F238E27FC236}">
                <a16:creationId xmlns:a16="http://schemas.microsoft.com/office/drawing/2014/main" id="{C917AFD0-3C8F-4B7C-9EA4-DC9F98CA0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5" y="646411"/>
            <a:ext cx="9471956" cy="6372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does my ‘</a:t>
            </a:r>
            <a:r>
              <a:rPr lang="en-US" alt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insert joint</a:t>
            </a:r>
            <a:r>
              <a:rPr lang="en-US" alt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’ hurt?</a:t>
            </a:r>
          </a:p>
        </p:txBody>
      </p:sp>
      <p:pic>
        <p:nvPicPr>
          <p:cNvPr id="49156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D28DA49-0E34-4923-A015-959AA32E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305" y="1783543"/>
            <a:ext cx="4101302" cy="140822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Placeholder 2">
            <a:extLst>
              <a:ext uri="{FF2B5EF4-FFF2-40B4-BE49-F238E27FC236}">
                <a16:creationId xmlns:a16="http://schemas.microsoft.com/office/drawing/2014/main" id="{2512492A-38BF-44CB-AC20-20E302CA6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0274" y="1756517"/>
            <a:ext cx="5878286" cy="14082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i="1" dirty="0">
                <a:latin typeface="+mn-lt"/>
                <a:ea typeface="+mn-ea"/>
                <a:cs typeface="+mn-cs"/>
              </a:rPr>
              <a:t>‘The existing evidence supports the hypothesis that increased numbers of inflammatory cells are present in pathological tendons.’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39D3806-CEB9-4378-B472-C427513298BA}"/>
              </a:ext>
            </a:extLst>
          </p:cNvPr>
          <p:cNvSpPr txBox="1">
            <a:spLocks/>
          </p:cNvSpPr>
          <p:nvPr/>
        </p:nvSpPr>
        <p:spPr>
          <a:xfrm>
            <a:off x="1267104" y="3545718"/>
            <a:ext cx="4101302" cy="2644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rtl="0" eaLnBrk="0" fontAlgn="base" hangingPunct="0">
              <a:lnSpc>
                <a:spcPts val="26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Calibri" charset="0"/>
              </a:defRPr>
            </a:lvl1pPr>
            <a:lvl2pPr marL="685800" indent="-228600"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+mn-ea"/>
                <a:cs typeface="+mn-cs"/>
              </a:rPr>
              <a:t>Mean age = 54 years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+mn-ea"/>
                <a:cs typeface="+mn-cs"/>
              </a:rPr>
              <a:t>SPADI = 61 (severe)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+mn-ea"/>
                <a:cs typeface="+mn-cs"/>
              </a:rPr>
              <a:t>25% overweight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+mn-ea"/>
                <a:cs typeface="+mn-cs"/>
              </a:rPr>
              <a:t>46% obese/ morbidly obese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+mn-ea"/>
                <a:cs typeface="+mn-cs"/>
              </a:rPr>
              <a:t>25% widespread pain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+mn-ea"/>
                <a:cs typeface="+mn-cs"/>
              </a:rPr>
              <a:t>45% not in paid job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+mn-ea"/>
                <a:cs typeface="+mn-cs"/>
              </a:rPr>
              <a:t>54% previous or current smokers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 descr="Screen Clipping">
            <a:extLst>
              <a:ext uri="{FF2B5EF4-FFF2-40B4-BE49-F238E27FC236}">
                <a16:creationId xmlns:a16="http://schemas.microsoft.com/office/drawing/2014/main" id="{6073E260-1C0E-4CEC-84D7-EED948F2A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0280" y="3545718"/>
            <a:ext cx="4320000" cy="15335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181" name="Picture 2" descr="C:\Users\User\AppData\Local\Microsoft\Windows\Temporary Internet Files\Content.IE5\7HVO4UWR\Thinking[1].png">
            <a:extLst>
              <a:ext uri="{FF2B5EF4-FFF2-40B4-BE49-F238E27FC236}">
                <a16:creationId xmlns:a16="http://schemas.microsoft.com/office/drawing/2014/main" id="{7C9C7386-3B84-4DA4-90B8-F1830DA0C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4627" y="623275"/>
            <a:ext cx="1952992" cy="264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3">
            <a:extLst>
              <a:ext uri="{FF2B5EF4-FFF2-40B4-BE49-F238E27FC236}">
                <a16:creationId xmlns:a16="http://schemas.microsoft.com/office/drawing/2014/main" id="{F1C7E0B8-C4C3-4F29-8075-63FD15369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76" y="3636993"/>
            <a:ext cx="5298894" cy="25434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78" name="Title 1">
            <a:extLst>
              <a:ext uri="{FF2B5EF4-FFF2-40B4-BE49-F238E27FC236}">
                <a16:creationId xmlns:a16="http://schemas.microsoft.com/office/drawing/2014/main" id="{F2B34715-0AE8-457A-ADBA-C402350A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600">
                <a:solidFill>
                  <a:schemeClr val="tx1"/>
                </a:solidFill>
              </a:rPr>
              <a:t>Smoking increases the expression of pro-inflammatory cytokines (IL-1, IL-6, TNFα)</a:t>
            </a:r>
          </a:p>
        </p:txBody>
      </p:sp>
      <p:sp>
        <p:nvSpPr>
          <p:cNvPr id="50179" name="Text Placeholder 2">
            <a:extLst>
              <a:ext uri="{FF2B5EF4-FFF2-40B4-BE49-F238E27FC236}">
                <a16:creationId xmlns:a16="http://schemas.microsoft.com/office/drawing/2014/main" id="{185AFF63-BAEF-4816-BF9F-7C40A319A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832" y="2998278"/>
            <a:ext cx="3709743" cy="19593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>
                <a:latin typeface="+mn-lt"/>
                <a:ea typeface="+mn-ea"/>
                <a:cs typeface="+mn-cs"/>
              </a:rPr>
              <a:t>54% previous or current smokers (Roddy et al. 2020)</a:t>
            </a:r>
          </a:p>
          <a:p>
            <a:pPr>
              <a:lnSpc>
                <a:spcPct val="90000"/>
              </a:lnSpc>
            </a:pPr>
            <a:endParaRPr lang="en-US" altLang="en-US" sz="1000" dirty="0">
              <a:latin typeface="+mn-lt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013CD7A-5590-4BC4-81B8-5FD94743BB8C}"/>
              </a:ext>
            </a:extLst>
          </p:cNvPr>
          <p:cNvCxnSpPr/>
          <p:nvPr/>
        </p:nvCxnSpPr>
        <p:spPr>
          <a:xfrm flipV="1">
            <a:off x="4781006" y="2238103"/>
            <a:ext cx="1863634" cy="15762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4" name="Picture 2" descr="C:\Users\User\AppData\Local\Microsoft\Windows\Temporary Internet Files\Content.IE5\7HVO4UWR\Thinking[1].png">
            <a:extLst>
              <a:ext uri="{FF2B5EF4-FFF2-40B4-BE49-F238E27FC236}">
                <a16:creationId xmlns:a16="http://schemas.microsoft.com/office/drawing/2014/main" id="{220E0F4B-0840-4A18-AF6A-DE1681B6E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4627" y="623275"/>
            <a:ext cx="1952992" cy="264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Screen Shot 2017-05-22 at 15.39.53.png">
            <a:extLst>
              <a:ext uri="{FF2B5EF4-FFF2-40B4-BE49-F238E27FC236}">
                <a16:creationId xmlns:a16="http://schemas.microsoft.com/office/drawing/2014/main" id="{25103C9A-1C0D-4B3A-AE15-F40D91DD7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705" y="3906858"/>
            <a:ext cx="5760003" cy="1080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2" name="Title 1">
            <a:extLst>
              <a:ext uri="{FF2B5EF4-FFF2-40B4-BE49-F238E27FC236}">
                <a16:creationId xmlns:a16="http://schemas.microsoft.com/office/drawing/2014/main" id="{8F757537-8488-41A4-B24E-066B1687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600" i="1">
                <a:solidFill>
                  <a:schemeClr val="tx1"/>
                </a:solidFill>
              </a:rPr>
              <a:t>‘Smoking, waist circumference and waist-to-hip ratio were related to an increased prevalence of shoulder pain…’</a:t>
            </a:r>
          </a:p>
        </p:txBody>
      </p:sp>
      <p:sp>
        <p:nvSpPr>
          <p:cNvPr id="51203" name="Text Placeholder 2">
            <a:extLst>
              <a:ext uri="{FF2B5EF4-FFF2-40B4-BE49-F238E27FC236}">
                <a16:creationId xmlns:a16="http://schemas.microsoft.com/office/drawing/2014/main" id="{5FC003B5-855F-48F3-BCA3-BD32981E09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832" y="2998278"/>
            <a:ext cx="3709743" cy="19593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1400" b="1" dirty="0">
              <a:latin typeface="+mn-lt"/>
              <a:ea typeface="+mn-ea"/>
              <a:cs typeface="+mn-cs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>
                <a:latin typeface="+mn-lt"/>
                <a:ea typeface="+mn-ea"/>
                <a:cs typeface="+mn-cs"/>
              </a:rPr>
              <a:t>25% overweight / 46% obese/ morbidly obese (Roddy et al. 2020)</a:t>
            </a:r>
          </a:p>
          <a:p>
            <a:pPr>
              <a:lnSpc>
                <a:spcPct val="90000"/>
              </a:lnSpc>
            </a:pPr>
            <a:endParaRPr lang="en-US" altLang="en-US" sz="1400" dirty="0"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D15EBD-8B3F-4DCD-82B4-D3E0CF054754}"/>
              </a:ext>
            </a:extLst>
          </p:cNvPr>
          <p:cNvCxnSpPr/>
          <p:nvPr/>
        </p:nvCxnSpPr>
        <p:spPr>
          <a:xfrm flipV="1">
            <a:off x="4783882" y="2330607"/>
            <a:ext cx="1863634" cy="15762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250" name="Title 1">
            <a:extLst>
              <a:ext uri="{FF2B5EF4-FFF2-40B4-BE49-F238E27FC236}">
                <a16:creationId xmlns:a16="http://schemas.microsoft.com/office/drawing/2014/main" id="{326BF256-5AB0-4890-A352-FAA6272E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alt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251" name="Text Placeholder 2">
            <a:extLst>
              <a:ext uri="{FF2B5EF4-FFF2-40B4-BE49-F238E27FC236}">
                <a16:creationId xmlns:a16="http://schemas.microsoft.com/office/drawing/2014/main" id="{D88838E8-CF29-400B-928F-438E8C3D48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en-US" altLang="en-US" sz="20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altLang="en-US" sz="2400" i="1" dirty="0">
                <a:latin typeface="+mn-lt"/>
                <a:ea typeface="+mn-ea"/>
                <a:cs typeface="+mn-cs"/>
              </a:rPr>
              <a:t>‘A consistent association between diabetes and shoulder disorders, some associations for weight-related factors </a:t>
            </a:r>
            <a:r>
              <a:rPr lang="en-US" altLang="en-US" sz="2400" i="1" dirty="0" err="1">
                <a:latin typeface="+mn-lt"/>
                <a:ea typeface="+mn-ea"/>
                <a:cs typeface="+mn-cs"/>
              </a:rPr>
              <a:t>aswell</a:t>
            </a:r>
            <a:r>
              <a:rPr lang="en-US" altLang="en-US" sz="2400" i="1" dirty="0">
                <a:latin typeface="+mn-lt"/>
                <a:ea typeface="+mn-ea"/>
                <a:cs typeface="+mn-cs"/>
              </a:rPr>
              <a:t> as a possible preventive effect from physical exercise and sports suggest a metabolic pathophysiological process in shoulder disorders.’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latin typeface="+mn-lt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252" name="Picture 3" descr="Viikari-Juntura_et_al-2008 (SYSTEMATIC REVIEW).pdf - Adobe Acrobat Reader DC">
            <a:extLst>
              <a:ext uri="{FF2B5EF4-FFF2-40B4-BE49-F238E27FC236}">
                <a16:creationId xmlns:a16="http://schemas.microsoft.com/office/drawing/2014/main" id="{83BEAD6D-AB8A-41A4-80B6-5AC0302B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6" t="15639" r="18462" b="51918"/>
          <a:stretch>
            <a:fillRect/>
          </a:stretch>
        </p:blipFill>
        <p:spPr bwMode="auto">
          <a:xfrm>
            <a:off x="5295320" y="2881126"/>
            <a:ext cx="6253212" cy="216560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21FCB-5C48-48BA-88BB-415E48DBC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01453"/>
            <a:ext cx="10909640" cy="1065836"/>
          </a:xfrm>
        </p:spPr>
        <p:txBody>
          <a:bodyPr anchor="ctr">
            <a:normAutofit/>
          </a:bodyPr>
          <a:lstStyle/>
          <a:p>
            <a:r>
              <a:rPr lang="en-GB" sz="4100"/>
              <a:t>Does ‘therapeutic exercise’ target these factors?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AEBD3-3700-4470-888D-D2DC91F74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47503"/>
            <a:ext cx="10909643" cy="552659"/>
          </a:xfrm>
        </p:spPr>
        <p:txBody>
          <a:bodyPr anchor="ctr">
            <a:normAutofit/>
          </a:bodyPr>
          <a:lstStyle/>
          <a:p>
            <a:endParaRPr lang="en-GB"/>
          </a:p>
        </p:txBody>
      </p:sp>
      <p:pic>
        <p:nvPicPr>
          <p:cNvPr id="4" name="Picture 2" descr="C:\Users\User\AppData\Local\Microsoft\Windows\Temporary Internet Files\Content.IE5\7HVO4UWR\Thinking[1].png">
            <a:extLst>
              <a:ext uri="{FF2B5EF4-FFF2-40B4-BE49-F238E27FC236}">
                <a16:creationId xmlns:a16="http://schemas.microsoft.com/office/drawing/2014/main" id="{5D5E85D1-F1AA-4CAE-86C5-D28646497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6" b="17654"/>
          <a:stretch/>
        </p:blipFill>
        <p:spPr bwMode="auto">
          <a:xfrm>
            <a:off x="1131159" y="320040"/>
            <a:ext cx="3992177" cy="3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5" descr="Horse outline">
            <a:extLst>
              <a:ext uri="{FF2B5EF4-FFF2-40B4-BE49-F238E27FC236}">
                <a16:creationId xmlns:a16="http://schemas.microsoft.com/office/drawing/2014/main" id="{0339F930-0D3E-E225-E461-84368D3BD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032" y="320040"/>
            <a:ext cx="3895344" cy="3895344"/>
          </a:xfrm>
          <a:prstGeom prst="rect">
            <a:avLst/>
          </a:pr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51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298" name="Title 1">
            <a:extLst>
              <a:ext uri="{FF2B5EF4-FFF2-40B4-BE49-F238E27FC236}">
                <a16:creationId xmlns:a16="http://schemas.microsoft.com/office/drawing/2014/main" id="{08DB885F-912C-44C1-938F-ED70F8D2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Concluding thoughts…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9" name="Text Placeholder 2">
            <a:extLst>
              <a:ext uri="{FF2B5EF4-FFF2-40B4-BE49-F238E27FC236}">
                <a16:creationId xmlns:a16="http://schemas.microsoft.com/office/drawing/2014/main" id="{7F810483-E7D8-4520-9079-734748D53D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9456" y="2480955"/>
            <a:ext cx="10597729" cy="39153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500" dirty="0">
                <a:latin typeface="+mn-lt"/>
                <a:ea typeface="+mn-ea"/>
                <a:cs typeface="+mn-cs"/>
              </a:rPr>
              <a:t>Our current understanding of the </a:t>
            </a:r>
            <a:r>
              <a:rPr lang="en-US" altLang="en-US" sz="2500" dirty="0" err="1">
                <a:latin typeface="+mn-lt"/>
                <a:ea typeface="+mn-ea"/>
                <a:cs typeface="+mn-cs"/>
              </a:rPr>
              <a:t>‘cause</a:t>
            </a:r>
            <a:r>
              <a:rPr lang="en-US" altLang="en-US" sz="2500" dirty="0">
                <a:latin typeface="+mn-lt"/>
                <a:ea typeface="+mn-ea"/>
                <a:cs typeface="+mn-cs"/>
              </a:rPr>
              <a:t>’ of pain only scratching the surface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>
                <a:latin typeface="+mn-lt"/>
                <a:ea typeface="+mn-ea"/>
                <a:cs typeface="+mn-cs"/>
              </a:rPr>
              <a:t>How useful are our current ’diagnoses’ in 9/10 cases? Do they direct treatment? Do they improve clinical outcomes for </a:t>
            </a:r>
            <a:r>
              <a:rPr lang="en-US" altLang="en-US" sz="2100" b="1" dirty="0">
                <a:latin typeface="+mn-lt"/>
                <a:ea typeface="+mn-ea"/>
                <a:cs typeface="+mn-cs"/>
              </a:rPr>
              <a:t>patients</a:t>
            </a:r>
            <a:r>
              <a:rPr lang="en-US" altLang="en-US" sz="2100" dirty="0">
                <a:latin typeface="+mn-lt"/>
                <a:ea typeface="+mn-ea"/>
                <a:cs typeface="+mn-cs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altLang="en-US" sz="2500" dirty="0">
                <a:latin typeface="+mn-lt"/>
                <a:ea typeface="+mn-ea"/>
                <a:cs typeface="+mn-cs"/>
              </a:rPr>
              <a:t>How current treatments work, or don’t work, is poorly understood</a:t>
            </a:r>
          </a:p>
          <a:p>
            <a:pPr>
              <a:lnSpc>
                <a:spcPct val="90000"/>
              </a:lnSpc>
            </a:pPr>
            <a:r>
              <a:rPr lang="en-US" altLang="en-US" sz="2500" dirty="0">
                <a:latin typeface="+mn-lt"/>
                <a:ea typeface="+mn-ea"/>
                <a:cs typeface="+mn-cs"/>
              </a:rPr>
              <a:t>Unremarkable outcomes from current treatments in </a:t>
            </a:r>
            <a:r>
              <a:rPr lang="en-US" altLang="en-US" sz="2500">
                <a:latin typeface="+mn-lt"/>
                <a:ea typeface="+mn-ea"/>
                <a:cs typeface="+mn-cs"/>
              </a:rPr>
              <a:t>clinical trials</a:t>
            </a:r>
            <a:endParaRPr lang="en-US" altLang="en-US" sz="25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altLang="en-US" sz="2500" b="1" dirty="0">
                <a:latin typeface="+mn-lt"/>
                <a:ea typeface="+mn-ea"/>
                <a:cs typeface="+mn-cs"/>
              </a:rPr>
              <a:t>Opportunity to think differently about this and other common MSK problems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b="1" u="sng" dirty="0">
                <a:latin typeface="+mn-lt"/>
                <a:ea typeface="+mn-ea"/>
                <a:cs typeface="+mn-cs"/>
              </a:rPr>
              <a:t>Are our current treatments better than the passage of time?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b="1" u="sng" dirty="0">
                <a:latin typeface="+mn-lt"/>
                <a:ea typeface="+mn-ea"/>
                <a:cs typeface="+mn-cs"/>
              </a:rPr>
              <a:t>If so (bigger if than you might expect), how can we optimize treatments, including ‘letting go’ of traditional physiotherapist-led treatments?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B91EA-ACE2-7A45-CFBA-FFB50548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Therapeutic exercise for common musculoskeletal conditions; flogging a dead horse?</a:t>
            </a:r>
          </a:p>
        </p:txBody>
      </p:sp>
      <p:pic>
        <p:nvPicPr>
          <p:cNvPr id="6" name="Graphic 5" descr="Horse outline">
            <a:extLst>
              <a:ext uri="{FF2B5EF4-FFF2-40B4-BE49-F238E27FC236}">
                <a16:creationId xmlns:a16="http://schemas.microsoft.com/office/drawing/2014/main" id="{0811A395-44C1-DC6D-8CEA-D725B0FBC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17" y="1855164"/>
            <a:ext cx="3147413" cy="3147413"/>
          </a:xfrm>
          <a:prstGeom prst="rect">
            <a:avLst/>
          </a:prstGeom>
        </p:spPr>
      </p:pic>
      <p:pic>
        <p:nvPicPr>
          <p:cNvPr id="4" name="Picture 2" descr="C:\Users\User\AppData\Local\Microsoft\Windows\Temporary Internet Files\Content.IE5\7HVO4UWR\Thinking[1].png">
            <a:extLst>
              <a:ext uri="{FF2B5EF4-FFF2-40B4-BE49-F238E27FC236}">
                <a16:creationId xmlns:a16="http://schemas.microsoft.com/office/drawing/2014/main" id="{26AD4B0E-DE57-F43C-B564-1510ADE5E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6414" y="1301478"/>
            <a:ext cx="3141973" cy="42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55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94F58-2218-0F34-DA05-2E215CDE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‘Over 20 million people in the UK (around a third of the population) live with a musculoskeletal (MSK) condition…’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erson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1CF93DCC-C706-4EA9-13B1-D89DBA207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49"/>
          <a:stretch/>
        </p:blipFill>
        <p:spPr>
          <a:xfrm>
            <a:off x="5414356" y="1192891"/>
            <a:ext cx="6408836" cy="432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4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iagram&#10;&#10;Description automatically generated with low confidence">
            <a:extLst>
              <a:ext uri="{FF2B5EF4-FFF2-40B4-BE49-F238E27FC236}">
                <a16:creationId xmlns:a16="http://schemas.microsoft.com/office/drawing/2014/main" id="{CE1395FB-9D37-5994-1098-84B704890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1010996"/>
            <a:ext cx="3122143" cy="174059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meline&#10;&#10;Description automatically generated">
            <a:extLst>
              <a:ext uri="{FF2B5EF4-FFF2-40B4-BE49-F238E27FC236}">
                <a16:creationId xmlns:a16="http://schemas.microsoft.com/office/drawing/2014/main" id="{5FC460D2-808F-9DE7-CC46-9240BDDB45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/>
          <a:stretch/>
        </p:blipFill>
        <p:spPr>
          <a:xfrm>
            <a:off x="8313518" y="1023209"/>
            <a:ext cx="3252903" cy="172319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D20FF9D-882C-5575-04E8-1679F0DD3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4002071"/>
            <a:ext cx="3104943" cy="196387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5E12EDE9-E136-8115-8B45-2CEF497EE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76" y="1787255"/>
            <a:ext cx="3252903" cy="329755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128042E-4457-7601-DDD8-0E1AB314A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4688789"/>
            <a:ext cx="3252903" cy="59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8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07E5A-A9AD-4FF6-9D88-C6810253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Effectiveness of current treatments is unremarkable</a:t>
            </a:r>
          </a:p>
        </p:txBody>
      </p:sp>
      <p:pic>
        <p:nvPicPr>
          <p:cNvPr id="4" name="Picture 2" descr="Text&#10;&#10;Description automatically generated">
            <a:extLst>
              <a:ext uri="{FF2B5EF4-FFF2-40B4-BE49-F238E27FC236}">
                <a16:creationId xmlns:a16="http://schemas.microsoft.com/office/drawing/2014/main" id="{65274BEE-9910-4AB7-9C59-B6E4FB75F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763" y="1675227"/>
            <a:ext cx="10400474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78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9A44B-0E2F-E404-80AC-ED841DE9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Tennis Elbow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15BDD-6187-B20D-AE9F-2D7D15351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Physiotherapy superior to CCS injection but not wait-and-see…</a:t>
            </a:r>
          </a:p>
        </p:txBody>
      </p:sp>
      <p:pic>
        <p:nvPicPr>
          <p:cNvPr id="5" name="Picture 4" descr="A white background with black text">
            <a:extLst>
              <a:ext uri="{FF2B5EF4-FFF2-40B4-BE49-F238E27FC236}">
                <a16:creationId xmlns:a16="http://schemas.microsoft.com/office/drawing/2014/main" id="{2B0E6B56-06C8-30D1-3462-0948F0D44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05" y="2727899"/>
            <a:ext cx="7767391" cy="180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54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7F8A-9EB6-4BA8-F4D3-2D0B9D52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7" y="829732"/>
            <a:ext cx="10515600" cy="500570"/>
          </a:xfrm>
        </p:spPr>
        <p:txBody>
          <a:bodyPr>
            <a:noAutofit/>
          </a:bodyPr>
          <a:lstStyle/>
          <a:p>
            <a:r>
              <a:rPr lang="en-GB" sz="3200" dirty="0"/>
              <a:t>Knee pain – enhancing provision of therapeutic 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DABE2-49ED-5BA1-1B01-8CB29F6C00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118" y="2151570"/>
            <a:ext cx="11425767" cy="442068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000" dirty="0"/>
              <a:t>Usual physical therapy (up to 4 sessions of advice &amp; exercise over 12 weeks)</a:t>
            </a:r>
          </a:p>
          <a:p>
            <a:r>
              <a:rPr lang="en-GB" sz="2000" dirty="0"/>
              <a:t>Individually tailored exercise (individualized, supervised, and progressed lower limb exercises, 6-8 sessions over 12 weeks)</a:t>
            </a:r>
          </a:p>
          <a:p>
            <a:r>
              <a:rPr lang="en-GB" sz="2000" dirty="0"/>
              <a:t>Targeted exercise adherence (transitioning from lower limb exercise to general physical activity, 8-10 contacts over 6 months)</a:t>
            </a:r>
          </a:p>
          <a:p>
            <a:r>
              <a:rPr lang="en-GB" b="0" i="0" dirty="0">
                <a:solidFill>
                  <a:srgbClr val="2E2E2E"/>
                </a:solidFill>
                <a:effectLst/>
                <a:latin typeface="ElsevierGulliver"/>
              </a:rPr>
              <a:t>There were no significant differences between groups at 6 months</a:t>
            </a:r>
            <a:endParaRPr lang="en-GB" dirty="0"/>
          </a:p>
        </p:txBody>
      </p:sp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51E1BF7-9810-311F-80EE-11DDAF676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34" y="1492149"/>
            <a:ext cx="4770533" cy="22480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486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B9010-6270-4760-ADF0-AC36BBCA1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Effectiveness of current treatments is unremarkable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AF178F6-E96A-4B4F-B533-FCFD42464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182041"/>
            <a:ext cx="10905066" cy="33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7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ubtitle 1">
            <a:extLst>
              <a:ext uri="{FF2B5EF4-FFF2-40B4-BE49-F238E27FC236}">
                <a16:creationId xmlns:a16="http://schemas.microsoft.com/office/drawing/2014/main" id="{DCBA9C19-3274-4643-8E58-04E5A706D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406" y="2459356"/>
            <a:ext cx="10283190" cy="565784"/>
          </a:xfrm>
        </p:spPr>
        <p:txBody>
          <a:bodyPr/>
          <a:lstStyle/>
          <a:p>
            <a:r>
              <a:rPr lang="en-GB" altLang="en-US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Why are the outcomes from these trials so unremarkable?</a:t>
            </a:r>
          </a:p>
        </p:txBody>
      </p:sp>
      <p:sp>
        <p:nvSpPr>
          <p:cNvPr id="48131" name="Text Placeholder 2">
            <a:extLst>
              <a:ext uri="{FF2B5EF4-FFF2-40B4-BE49-F238E27FC236}">
                <a16:creationId xmlns:a16="http://schemas.microsoft.com/office/drawing/2014/main" id="{6F21F50B-CB4B-4BA9-825E-A82EA6BFFB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4406" y="3088006"/>
            <a:ext cx="10283190" cy="744854"/>
          </a:xfrm>
        </p:spPr>
        <p:txBody>
          <a:bodyPr/>
          <a:lstStyle/>
          <a:p>
            <a:endParaRPr lang="en-GB" altLang="en-US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8132" name="Title 3">
            <a:extLst>
              <a:ext uri="{FF2B5EF4-FFF2-40B4-BE49-F238E27FC236}">
                <a16:creationId xmlns:a16="http://schemas.microsoft.com/office/drawing/2014/main" id="{D551045D-9B24-495D-8608-EE2075281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406" y="2019300"/>
            <a:ext cx="8229600" cy="466726"/>
          </a:xfrm>
        </p:spPr>
        <p:txBody>
          <a:bodyPr/>
          <a:lstStyle/>
          <a:p>
            <a:endParaRPr lang="en-GB" altLang="en-US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8133" name="Picture 2">
            <a:extLst>
              <a:ext uri="{FF2B5EF4-FFF2-40B4-BE49-F238E27FC236}">
                <a16:creationId xmlns:a16="http://schemas.microsoft.com/office/drawing/2014/main" id="{6253A9E5-B5B8-44A0-B89B-161F03AA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564381"/>
            <a:ext cx="4080510" cy="161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3CBCF925-669D-416F-BD99-AB0C722E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>
                <a:solidFill>
                  <a:schemeClr val="tx1"/>
                </a:solidFill>
              </a:rPr>
              <a:t>My shoulder hurts!</a:t>
            </a:r>
          </a:p>
        </p:txBody>
      </p:sp>
      <p:sp>
        <p:nvSpPr>
          <p:cNvPr id="133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2D4AEFA-8A2E-406C-A9D5-FBE206CBB1AC}"/>
              </a:ext>
            </a:extLst>
          </p:cNvPr>
          <p:cNvSpPr txBox="1">
            <a:spLocks/>
          </p:cNvSpPr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rtl="0" eaLnBrk="0" fontAlgn="base" hangingPunct="0">
              <a:lnSpc>
                <a:spcPts val="26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Calibri" charset="0"/>
              </a:defRPr>
            </a:lvl1pPr>
            <a:lvl2pPr marL="685800" indent="-228600"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+mn-ea"/>
                <a:cs typeface="+mn-cs"/>
              </a:rPr>
              <a:t>Mean age = 54 years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+mn-ea"/>
                <a:cs typeface="+mn-cs"/>
              </a:rPr>
              <a:t>SPADI = 61 (severe)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+mn-ea"/>
                <a:cs typeface="+mn-cs"/>
              </a:rPr>
              <a:t>25% overweight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+mn-ea"/>
                <a:cs typeface="+mn-cs"/>
              </a:rPr>
              <a:t>46% obese/ morbidly obese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+mn-ea"/>
                <a:cs typeface="+mn-cs"/>
              </a:rPr>
              <a:t>25% widespread pain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+mn-ea"/>
                <a:cs typeface="+mn-cs"/>
              </a:rPr>
              <a:t>45% not in paid job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+mn-ea"/>
                <a:cs typeface="+mn-cs"/>
              </a:rPr>
              <a:t>54% previous or current smokers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</p:txBody>
      </p:sp>
      <p:pic>
        <p:nvPicPr>
          <p:cNvPr id="13316" name="Content Placeholder 4">
            <a:extLst>
              <a:ext uri="{FF2B5EF4-FFF2-40B4-BE49-F238E27FC236}">
                <a16:creationId xmlns:a16="http://schemas.microsoft.com/office/drawing/2014/main" id="{9F1DCDE5-574C-49D2-A1A4-3F9336E7F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0324" y="329183"/>
            <a:ext cx="3061248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creen Clipping">
            <a:extLst>
              <a:ext uri="{FF2B5EF4-FFF2-40B4-BE49-F238E27FC236}">
                <a16:creationId xmlns:a16="http://schemas.microsoft.com/office/drawing/2014/main" id="{5194AC73-EE77-48F7-B04D-0C2346DA2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458052"/>
            <a:ext cx="3995928" cy="141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a91d2e7-9ab6-435b-922f-8df01aa9c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530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ElsevierGulliver</vt:lpstr>
      <vt:lpstr>Office Theme</vt:lpstr>
      <vt:lpstr>Therapeutic exercise for common musculoskeletal conditions; flogging a dead horse?</vt:lpstr>
      <vt:lpstr>‘Over 20 million people in the UK (around a third of the population) live with a musculoskeletal (MSK) condition…’</vt:lpstr>
      <vt:lpstr>PowerPoint Presentation</vt:lpstr>
      <vt:lpstr>Effectiveness of current treatments is unremarkable</vt:lpstr>
      <vt:lpstr>Tennis Elbow</vt:lpstr>
      <vt:lpstr>Knee pain – enhancing provision of therapeutic exercise</vt:lpstr>
      <vt:lpstr>Effectiveness of current treatments is unremarkable</vt:lpstr>
      <vt:lpstr>PowerPoint Presentation</vt:lpstr>
      <vt:lpstr>My shoulder hurts!</vt:lpstr>
      <vt:lpstr>My ‘insert joint’ hurts!</vt:lpstr>
      <vt:lpstr>Why does my ‘insert joint’ hurt?</vt:lpstr>
      <vt:lpstr>Smoking increases the expression of pro-inflammatory cytokines (IL-1, IL-6, TNFα)</vt:lpstr>
      <vt:lpstr>‘Smoking, waist circumference and waist-to-hip ratio were related to an increased prevalence of shoulder pain…’</vt:lpstr>
      <vt:lpstr>PowerPoint Presentation</vt:lpstr>
      <vt:lpstr>Does ‘therapeutic exercise’ target these factors?</vt:lpstr>
      <vt:lpstr>Concluding thoughts…</vt:lpstr>
      <vt:lpstr>Therapeutic exercise for common musculoskeletal conditions; flogging a dead horse?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‘New’ horizons for people with shoulder pain, 2000 years later.</dc:title>
  <dc:creator>Chris Littlewood</dc:creator>
  <cp:lastModifiedBy>Katrina Mitchell</cp:lastModifiedBy>
  <cp:revision>4</cp:revision>
  <dcterms:created xsi:type="dcterms:W3CDTF">2021-08-16T10:55:45Z</dcterms:created>
  <dcterms:modified xsi:type="dcterms:W3CDTF">2023-09-03T18:24:18Z</dcterms:modified>
</cp:coreProperties>
</file>