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7" r:id="rId3"/>
    <p:sldId id="368" r:id="rId4"/>
    <p:sldId id="353" r:id="rId5"/>
    <p:sldId id="354" r:id="rId6"/>
    <p:sldId id="352" r:id="rId7"/>
    <p:sldId id="440" r:id="rId8"/>
    <p:sldId id="468" r:id="rId9"/>
    <p:sldId id="462" r:id="rId10"/>
    <p:sldId id="464" r:id="rId11"/>
    <p:sldId id="449" r:id="rId12"/>
    <p:sldId id="473" r:id="rId13"/>
    <p:sldId id="454" r:id="rId14"/>
    <p:sldId id="456" r:id="rId15"/>
    <p:sldId id="399" r:id="rId16"/>
    <p:sldId id="402" r:id="rId17"/>
    <p:sldId id="403" r:id="rId18"/>
    <p:sldId id="404" r:id="rId19"/>
    <p:sldId id="492" r:id="rId20"/>
    <p:sldId id="496" r:id="rId21"/>
    <p:sldId id="384" r:id="rId22"/>
    <p:sldId id="386" r:id="rId23"/>
    <p:sldId id="385" r:id="rId24"/>
    <p:sldId id="409" r:id="rId25"/>
    <p:sldId id="493" r:id="rId26"/>
    <p:sldId id="494" r:id="rId27"/>
    <p:sldId id="447" r:id="rId28"/>
    <p:sldId id="435" r:id="rId29"/>
    <p:sldId id="431" r:id="rId30"/>
    <p:sldId id="4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D4"/>
    <a:srgbClr val="002258"/>
    <a:srgbClr val="1C7687"/>
    <a:srgbClr val="92C060"/>
    <a:srgbClr val="E1EDD3"/>
    <a:srgbClr val="E4F5F8"/>
    <a:srgbClr val="4896AE"/>
    <a:srgbClr val="002060"/>
    <a:srgbClr val="AE7CBE"/>
    <a:srgbClr val="F2E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5B0A9-32AC-4ED5-9EAC-C217FEFFEF5D}" v="813" dt="2023-09-15T14:49:49.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3" autoAdjust="0"/>
    <p:restoredTop sz="94660"/>
  </p:normalViewPr>
  <p:slideViewPr>
    <p:cSldViewPr snapToGrid="0" showGuides="1">
      <p:cViewPr varScale="1">
        <p:scale>
          <a:sx n="85" d="100"/>
          <a:sy n="85" d="100"/>
        </p:scale>
        <p:origin x="336" y="84"/>
      </p:cViewPr>
      <p:guideLst>
        <p:guide orient="horz" pos="315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31A-991B-5D91-D103-6AB2D9974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C8A263-E2DA-6125-65B6-137CB53BD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3EA9E7-C00A-B908-A2DD-9CBF5814AB13}"/>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5" name="Footer Placeholder 4">
            <a:extLst>
              <a:ext uri="{FF2B5EF4-FFF2-40B4-BE49-F238E27FC236}">
                <a16:creationId xmlns:a16="http://schemas.microsoft.com/office/drawing/2014/main" id="{5A393279-35DB-3598-DAAB-D039BC70F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39A8E-D996-4E7E-171D-A321E30A6B75}"/>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89967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DDD7-0F07-4A8E-CEF2-2C294AC381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EA9856-8428-2023-8B58-AC7030480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0A5DB-EBA5-3AE4-ABF1-EE4FBBF75502}"/>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5" name="Footer Placeholder 4">
            <a:extLst>
              <a:ext uri="{FF2B5EF4-FFF2-40B4-BE49-F238E27FC236}">
                <a16:creationId xmlns:a16="http://schemas.microsoft.com/office/drawing/2014/main" id="{6F182FBA-83BD-C79F-C1E0-CBCC0C62F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4D5CBF-A3D7-6B02-5474-DFECCBA50EE5}"/>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263308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562F7-99D8-EBC3-DDF1-4A40FC857B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E49928-6C05-0A91-B62D-99FBE938E8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CBA56D-DE42-7E1F-A683-F1F3FD3F773B}"/>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5" name="Footer Placeholder 4">
            <a:extLst>
              <a:ext uri="{FF2B5EF4-FFF2-40B4-BE49-F238E27FC236}">
                <a16:creationId xmlns:a16="http://schemas.microsoft.com/office/drawing/2014/main" id="{87CA6771-1A36-F19C-A207-5076EABBEB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5E5A2A-1B34-547D-0B56-56418E132E65}"/>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324517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693D-7501-BAC6-060B-4EF492250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23FC3F-3DE8-3E9C-F657-5968C4D15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CB5772-CA8E-AE5E-812F-4DA930D529C9}"/>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5" name="Footer Placeholder 4">
            <a:extLst>
              <a:ext uri="{FF2B5EF4-FFF2-40B4-BE49-F238E27FC236}">
                <a16:creationId xmlns:a16="http://schemas.microsoft.com/office/drawing/2014/main" id="{44FF5617-77C2-1359-CC51-CCE68E3DE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1560F-6721-8E76-5B58-9D390583630D}"/>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340028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23D-DF65-03E8-B1B9-FFBF47D35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8B72AD-57D2-B6BE-292A-BA8A4914C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B3F19-6EED-D0CE-68D1-87DE9781622E}"/>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5" name="Footer Placeholder 4">
            <a:extLst>
              <a:ext uri="{FF2B5EF4-FFF2-40B4-BE49-F238E27FC236}">
                <a16:creationId xmlns:a16="http://schemas.microsoft.com/office/drawing/2014/main" id="{85717B6F-19B9-6000-61A8-A0DD9835C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DAD234-1EF5-B76B-CCAA-31FD1D0D7489}"/>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154919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F737-F54D-8DB5-61A0-ED893ED20A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C80FA0-15C8-443D-BAE9-7B34F694B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7C68CD-BF58-4F85-7C23-9D4ADF95D2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AAE0BC-4CAA-EB52-F4C7-D90BBF9567F7}"/>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6" name="Footer Placeholder 5">
            <a:extLst>
              <a:ext uri="{FF2B5EF4-FFF2-40B4-BE49-F238E27FC236}">
                <a16:creationId xmlns:a16="http://schemas.microsoft.com/office/drawing/2014/main" id="{12503468-43F5-FD87-F47D-9B4A198B2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8A4DB8-C4F3-63E0-4664-4896D7D4F47B}"/>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28668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0C06-EE0F-10F0-DD5F-0663A2BBE2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FDB931-7ACF-1186-22FA-61F3438F6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0740D-79E9-7315-2B56-7A2820698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34A0CD-532B-03A6-21CE-817BAACD5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AB070-342D-C5C3-1718-2318CCBC9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6EF306-57E4-3652-DF60-BF24E56434EB}"/>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8" name="Footer Placeholder 7">
            <a:extLst>
              <a:ext uri="{FF2B5EF4-FFF2-40B4-BE49-F238E27FC236}">
                <a16:creationId xmlns:a16="http://schemas.microsoft.com/office/drawing/2014/main" id="{DDDC3CF8-3CB2-E640-0D5E-0D39432C66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8965A0-7D53-0D55-5A55-2D30B7845B9B}"/>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247148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E6CA-CC00-3465-79A5-52A72BBB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6A4DD7-A84E-DEF9-3F16-54FAB58051C4}"/>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4" name="Footer Placeholder 3">
            <a:extLst>
              <a:ext uri="{FF2B5EF4-FFF2-40B4-BE49-F238E27FC236}">
                <a16:creationId xmlns:a16="http://schemas.microsoft.com/office/drawing/2014/main" id="{E7205ED0-FC2E-3301-43D6-B6AF258B44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4F206C-53CD-AA74-A21F-569E506E1726}"/>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381232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231029-F222-C68B-7F96-A135A7960842}"/>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3" name="Footer Placeholder 2">
            <a:extLst>
              <a:ext uri="{FF2B5EF4-FFF2-40B4-BE49-F238E27FC236}">
                <a16:creationId xmlns:a16="http://schemas.microsoft.com/office/drawing/2014/main" id="{6E47240F-A73D-2B5B-D45E-AF6242A87D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82DBD7-3645-7B4D-79AA-8EF50B3D42ED}"/>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428190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AEC0-A6D6-5815-C20E-3573FD7F6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576D0-3523-EF09-EFD4-96A679253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36BD88-A7AF-0571-1996-2B9D87AA4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98864-BB39-0AFA-D237-36D618DA8916}"/>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6" name="Footer Placeholder 5">
            <a:extLst>
              <a:ext uri="{FF2B5EF4-FFF2-40B4-BE49-F238E27FC236}">
                <a16:creationId xmlns:a16="http://schemas.microsoft.com/office/drawing/2014/main" id="{D012AD9A-EA1C-FCCA-C766-C12A85160B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84D84-C887-C389-7922-FA1BEF4841B1}"/>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302444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8EC4-6890-75EE-7B95-8EEF1A8B3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048A45-33D2-C5AB-249B-D76375063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86E536-53DF-F089-8A7C-101A9EFB1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10FB4-3970-0285-4AF5-BB3C348D0060}"/>
              </a:ext>
            </a:extLst>
          </p:cNvPr>
          <p:cNvSpPr>
            <a:spLocks noGrp="1"/>
          </p:cNvSpPr>
          <p:nvPr>
            <p:ph type="dt" sz="half" idx="10"/>
          </p:nvPr>
        </p:nvSpPr>
        <p:spPr/>
        <p:txBody>
          <a:bodyPr/>
          <a:lstStyle/>
          <a:p>
            <a:fld id="{6D838415-966F-4A3F-AD22-340502C40380}" type="datetimeFigureOut">
              <a:rPr lang="en-GB" smtClean="0"/>
              <a:t>16/09/2023</a:t>
            </a:fld>
            <a:endParaRPr lang="en-GB"/>
          </a:p>
        </p:txBody>
      </p:sp>
      <p:sp>
        <p:nvSpPr>
          <p:cNvPr id="6" name="Footer Placeholder 5">
            <a:extLst>
              <a:ext uri="{FF2B5EF4-FFF2-40B4-BE49-F238E27FC236}">
                <a16:creationId xmlns:a16="http://schemas.microsoft.com/office/drawing/2014/main" id="{A6E44C9C-35CB-26E8-A7A8-9B559525D9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DE45B8-6072-A5F2-9589-EB943EBEF21B}"/>
              </a:ext>
            </a:extLst>
          </p:cNvPr>
          <p:cNvSpPr>
            <a:spLocks noGrp="1"/>
          </p:cNvSpPr>
          <p:nvPr>
            <p:ph type="sldNum" sz="quarter" idx="12"/>
          </p:nvPr>
        </p:nvSpPr>
        <p:spPr/>
        <p:txBody>
          <a:bodyPr/>
          <a:lstStyle/>
          <a:p>
            <a:fld id="{DBADD979-56D3-4F3F-94E1-773605D53B99}" type="slidenum">
              <a:rPr lang="en-GB" smtClean="0"/>
              <a:t>‹#›</a:t>
            </a:fld>
            <a:endParaRPr lang="en-GB"/>
          </a:p>
        </p:txBody>
      </p:sp>
    </p:spTree>
    <p:extLst>
      <p:ext uri="{BB962C8B-B14F-4D97-AF65-F5344CB8AC3E}">
        <p14:creationId xmlns:p14="http://schemas.microsoft.com/office/powerpoint/2010/main" val="198798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CC6D0-7920-FD35-79BC-0F4398FDA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A7F7B1-71B5-4D59-A1A5-DBC8A21FC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B30AD-AC51-8DF3-D461-BC4EAC7B7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38415-966F-4A3F-AD22-340502C40380}" type="datetimeFigureOut">
              <a:rPr lang="en-GB" smtClean="0"/>
              <a:t>16/09/2023</a:t>
            </a:fld>
            <a:endParaRPr lang="en-GB"/>
          </a:p>
        </p:txBody>
      </p:sp>
      <p:sp>
        <p:nvSpPr>
          <p:cNvPr id="5" name="Footer Placeholder 4">
            <a:extLst>
              <a:ext uri="{FF2B5EF4-FFF2-40B4-BE49-F238E27FC236}">
                <a16:creationId xmlns:a16="http://schemas.microsoft.com/office/drawing/2014/main" id="{C924463A-DDA2-B1ED-7984-4401F13DB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DE2FDD-0982-8F7A-E9B2-B9B538D03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D979-56D3-4F3F-94E1-773605D53B99}" type="slidenum">
              <a:rPr lang="en-GB" smtClean="0"/>
              <a:t>‹#›</a:t>
            </a:fld>
            <a:endParaRPr lang="en-GB"/>
          </a:p>
        </p:txBody>
      </p:sp>
    </p:spTree>
    <p:extLst>
      <p:ext uri="{BB962C8B-B14F-4D97-AF65-F5344CB8AC3E}">
        <p14:creationId xmlns:p14="http://schemas.microsoft.com/office/powerpoint/2010/main" val="114984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s://reports.njrcentre.org.uk/knees-all-procedures-activity/" TargetMode="External"/><Relationship Id="rId5" Type="http://schemas.openxmlformats.org/officeDocument/2006/relationships/image" Target="../media/image56.sv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A.Anderson@leeds.ac.uk" TargetMode="External"/><Relationship Id="rId2" Type="http://schemas.openxmlformats.org/officeDocument/2006/relationships/hyperlink" Target="https://etheses.whiterose.ac.uk/31279/" TargetMode="Externa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6.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8.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5BDEF3-AF20-DC6F-FA01-33008F4ECABF}"/>
              </a:ext>
            </a:extLst>
          </p:cNvPr>
          <p:cNvSpPr/>
          <p:nvPr/>
        </p:nvSpPr>
        <p:spPr>
          <a:xfrm>
            <a:off x="324425" y="288054"/>
            <a:ext cx="9692029" cy="789960"/>
          </a:xfrm>
          <a:prstGeom prst="rect">
            <a:avLst/>
          </a:prstGeom>
        </p:spPr>
        <p:txBody>
          <a:bodyPr wrap="square">
            <a:spAutoFit/>
          </a:bodyPr>
          <a:lstStyle/>
          <a:p>
            <a:pPr>
              <a:spcBef>
                <a:spcPts val="400"/>
              </a:spcBef>
            </a:pPr>
            <a:r>
              <a:rPr lang="en-US" sz="2600" b="1" dirty="0">
                <a:solidFill>
                  <a:srgbClr val="002060"/>
                </a:solidFill>
                <a:latin typeface="Arial" charset="0"/>
                <a:ea typeface="Arial" charset="0"/>
                <a:cs typeface="Arial" charset="0"/>
              </a:rPr>
              <a:t>School of Medicine</a:t>
            </a:r>
          </a:p>
          <a:p>
            <a:pPr>
              <a:spcBef>
                <a:spcPts val="400"/>
              </a:spcBef>
            </a:pPr>
            <a:r>
              <a:rPr lang="en-US" sz="1600" b="1" dirty="0">
                <a:solidFill>
                  <a:srgbClr val="002060"/>
                </a:solidFill>
                <a:latin typeface="Arial" charset="0"/>
                <a:ea typeface="Arial" charset="0"/>
                <a:cs typeface="Arial" charset="0"/>
              </a:rPr>
              <a:t>Leeds Institute of Rheumatic and Musculoskeletal Medicine</a:t>
            </a:r>
          </a:p>
        </p:txBody>
      </p:sp>
      <p:sp>
        <p:nvSpPr>
          <p:cNvPr id="10" name="Rectangle 9">
            <a:extLst>
              <a:ext uri="{FF2B5EF4-FFF2-40B4-BE49-F238E27FC236}">
                <a16:creationId xmlns:a16="http://schemas.microsoft.com/office/drawing/2014/main" id="{83D61E7B-A1C4-7C32-0A04-C6E7EB139B6A}"/>
              </a:ext>
            </a:extLst>
          </p:cNvPr>
          <p:cNvSpPr/>
          <p:nvPr/>
        </p:nvSpPr>
        <p:spPr>
          <a:xfrm>
            <a:off x="0" y="956"/>
            <a:ext cx="12192000" cy="124880"/>
          </a:xfrm>
          <a:prstGeom prst="rect">
            <a:avLst/>
          </a:prstGeom>
          <a:solidFill>
            <a:srgbClr val="9CCB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6E8C01B-A8B9-A18F-8D2D-B47F6B4174E8}"/>
              </a:ext>
            </a:extLst>
          </p:cNvPr>
          <p:cNvSpPr/>
          <p:nvPr/>
        </p:nvSpPr>
        <p:spPr>
          <a:xfrm>
            <a:off x="0" y="6759997"/>
            <a:ext cx="12192000" cy="124880"/>
          </a:xfrm>
          <a:prstGeom prst="rect">
            <a:avLst/>
          </a:prstGeom>
          <a:solidFill>
            <a:srgbClr val="9CCB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4AF7DA2-1F8A-CB41-210D-CCCE8488AA76}"/>
              </a:ext>
            </a:extLst>
          </p:cNvPr>
          <p:cNvSpPr/>
          <p:nvPr/>
        </p:nvSpPr>
        <p:spPr>
          <a:xfrm>
            <a:off x="-2" y="1244557"/>
            <a:ext cx="12192001" cy="4437937"/>
          </a:xfrm>
          <a:prstGeom prst="rect">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
            <a:extLst>
              <a:ext uri="{FF2B5EF4-FFF2-40B4-BE49-F238E27FC236}">
                <a16:creationId xmlns:a16="http://schemas.microsoft.com/office/drawing/2014/main" id="{13195A34-A414-441D-9B63-D2B094BAEEE5}"/>
              </a:ext>
            </a:extLst>
          </p:cNvPr>
          <p:cNvSpPr txBox="1">
            <a:spLocks/>
          </p:cNvSpPr>
          <p:nvPr/>
        </p:nvSpPr>
        <p:spPr>
          <a:xfrm>
            <a:off x="240482" y="1473677"/>
            <a:ext cx="11711031" cy="156427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60000"/>
              </a:lnSpc>
            </a:pPr>
            <a:r>
              <a:rPr lang="en-GB" sz="2600" b="1" dirty="0">
                <a:solidFill>
                  <a:schemeClr val="bg1"/>
                </a:solidFill>
                <a:latin typeface="Arial" charset="0"/>
                <a:ea typeface="Arial" charset="0"/>
                <a:cs typeface="Arial" charset="0"/>
              </a:rPr>
              <a:t>How can we optimise pre-operative knee replacement education and prehabilitation? Lessons learned from developing a ‘Virtual Knee School’</a:t>
            </a:r>
          </a:p>
        </p:txBody>
      </p:sp>
      <p:sp>
        <p:nvSpPr>
          <p:cNvPr id="15" name="Rectangle 14">
            <a:extLst>
              <a:ext uri="{FF2B5EF4-FFF2-40B4-BE49-F238E27FC236}">
                <a16:creationId xmlns:a16="http://schemas.microsoft.com/office/drawing/2014/main" id="{416CBA04-91D9-A499-A288-7C11C1994EF4}"/>
              </a:ext>
            </a:extLst>
          </p:cNvPr>
          <p:cNvSpPr/>
          <p:nvPr/>
        </p:nvSpPr>
        <p:spPr>
          <a:xfrm>
            <a:off x="833726" y="5967054"/>
            <a:ext cx="10511405" cy="661720"/>
          </a:xfrm>
          <a:prstGeom prst="rect">
            <a:avLst/>
          </a:prstGeom>
        </p:spPr>
        <p:txBody>
          <a:bodyPr wrap="square">
            <a:spAutoFit/>
          </a:bodyPr>
          <a:lstStyle/>
          <a:p>
            <a:pPr algn="ctr">
              <a:spcBef>
                <a:spcPts val="600"/>
              </a:spcBef>
            </a:pPr>
            <a:r>
              <a:rPr lang="en-US" sz="1600" b="1" dirty="0">
                <a:solidFill>
                  <a:srgbClr val="002060"/>
                </a:solidFill>
                <a:latin typeface="Arial" charset="0"/>
                <a:ea typeface="Arial" charset="0"/>
                <a:cs typeface="Arial" charset="0"/>
              </a:rPr>
              <a:t>Dr Anna Anderson, Research Fellow in Qualitative Research </a:t>
            </a:r>
          </a:p>
          <a:p>
            <a:pPr algn="ctr">
              <a:spcBef>
                <a:spcPts val="600"/>
              </a:spcBef>
            </a:pPr>
            <a:r>
              <a:rPr lang="en-US" sz="1600" b="1" dirty="0">
                <a:solidFill>
                  <a:srgbClr val="002060"/>
                </a:solidFill>
                <a:latin typeface="Arial" charset="0"/>
                <a:ea typeface="Arial" charset="0"/>
                <a:cs typeface="Arial" charset="0"/>
              </a:rPr>
              <a:t>Leeds Institute of Health Sciences</a:t>
            </a:r>
          </a:p>
        </p:txBody>
      </p:sp>
      <p:sp>
        <p:nvSpPr>
          <p:cNvPr id="20" name="Rectangle 19">
            <a:extLst>
              <a:ext uri="{FF2B5EF4-FFF2-40B4-BE49-F238E27FC236}">
                <a16:creationId xmlns:a16="http://schemas.microsoft.com/office/drawing/2014/main" id="{395D97C5-80AE-D9B2-78FC-E81A90EA976C}"/>
              </a:ext>
            </a:extLst>
          </p:cNvPr>
          <p:cNvSpPr/>
          <p:nvPr/>
        </p:nvSpPr>
        <p:spPr>
          <a:xfrm>
            <a:off x="0" y="1189117"/>
            <a:ext cx="12192000" cy="124880"/>
          </a:xfrm>
          <a:prstGeom prst="rect">
            <a:avLst/>
          </a:prstGeom>
          <a:solidFill>
            <a:srgbClr val="9CCB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9B78FAB2-9CB1-0801-6F4B-66AD903DB3A4}"/>
              </a:ext>
            </a:extLst>
          </p:cNvPr>
          <p:cNvPicPr>
            <a:picLocks noChangeAspect="1"/>
          </p:cNvPicPr>
          <p:nvPr/>
        </p:nvPicPr>
        <p:blipFill rotWithShape="1">
          <a:blip r:embed="rId2">
            <a:extLst>
              <a:ext uri="{28A0092B-C50C-407E-A947-70E740481C1C}">
                <a14:useLocalDpi xmlns:a14="http://schemas.microsoft.com/office/drawing/2010/main" val="0"/>
              </a:ext>
            </a:extLst>
          </a:blip>
          <a:srcRect t="32181" b="7691"/>
          <a:stretch/>
        </p:blipFill>
        <p:spPr>
          <a:xfrm>
            <a:off x="3655737" y="3286715"/>
            <a:ext cx="4880519" cy="1956354"/>
          </a:xfrm>
          <a:prstGeom prst="rect">
            <a:avLst/>
          </a:prstGeom>
          <a:ln w="28575">
            <a:solidFill>
              <a:srgbClr val="468D95"/>
            </a:solidFill>
          </a:ln>
        </p:spPr>
      </p:pic>
      <p:sp>
        <p:nvSpPr>
          <p:cNvPr id="22" name="Rectangle 21">
            <a:extLst>
              <a:ext uri="{FF2B5EF4-FFF2-40B4-BE49-F238E27FC236}">
                <a16:creationId xmlns:a16="http://schemas.microsoft.com/office/drawing/2014/main" id="{AB52F01D-F1A4-C5EF-8F1B-BF6ECEEB55A7}"/>
              </a:ext>
            </a:extLst>
          </p:cNvPr>
          <p:cNvSpPr/>
          <p:nvPr/>
        </p:nvSpPr>
        <p:spPr>
          <a:xfrm>
            <a:off x="-6571" y="5682494"/>
            <a:ext cx="12192000" cy="124880"/>
          </a:xfrm>
          <a:prstGeom prst="rect">
            <a:avLst/>
          </a:prstGeom>
          <a:solidFill>
            <a:srgbClr val="9CCB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logo&#10;&#10;Description automatically generated">
            <a:extLst>
              <a:ext uri="{FF2B5EF4-FFF2-40B4-BE49-F238E27FC236}">
                <a16:creationId xmlns:a16="http://schemas.microsoft.com/office/drawing/2014/main" id="{38A96401-E0AC-1C5D-5EBA-96E1B1E4B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665" y="226741"/>
            <a:ext cx="2203751" cy="880754"/>
          </a:xfrm>
          <a:prstGeom prst="rect">
            <a:avLst/>
          </a:prstGeom>
        </p:spPr>
      </p:pic>
      <p:pic>
        <p:nvPicPr>
          <p:cNvPr id="2" name="Picture 1">
            <a:extLst>
              <a:ext uri="{FF2B5EF4-FFF2-40B4-BE49-F238E27FC236}">
                <a16:creationId xmlns:a16="http://schemas.microsoft.com/office/drawing/2014/main" id="{E1CAA866-D220-9732-CF68-C186257CDDAE}"/>
              </a:ext>
            </a:extLst>
          </p:cNvPr>
          <p:cNvPicPr>
            <a:picLocks noChangeAspect="1"/>
          </p:cNvPicPr>
          <p:nvPr/>
        </p:nvPicPr>
        <p:blipFill rotWithShape="1">
          <a:blip r:embed="rId4">
            <a:extLst>
              <a:ext uri="{28A0092B-C50C-407E-A947-70E740481C1C}">
                <a14:useLocalDpi xmlns:a14="http://schemas.microsoft.com/office/drawing/2010/main" val="0"/>
              </a:ext>
            </a:extLst>
          </a:blip>
          <a:srcRect t="5246" b="8122"/>
          <a:stretch/>
        </p:blipFill>
        <p:spPr>
          <a:xfrm>
            <a:off x="324425" y="5953334"/>
            <a:ext cx="1323112" cy="644760"/>
          </a:xfrm>
          <a:prstGeom prst="rect">
            <a:avLst/>
          </a:prstGeom>
        </p:spPr>
      </p:pic>
      <p:pic>
        <p:nvPicPr>
          <p:cNvPr id="3" name="Picture 2">
            <a:extLst>
              <a:ext uri="{FF2B5EF4-FFF2-40B4-BE49-F238E27FC236}">
                <a16:creationId xmlns:a16="http://schemas.microsoft.com/office/drawing/2014/main" id="{E18777DA-DB67-B456-60AF-8F208B81A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210" y="6075098"/>
            <a:ext cx="2147222" cy="448916"/>
          </a:xfrm>
          <a:prstGeom prst="rect">
            <a:avLst/>
          </a:prstGeom>
        </p:spPr>
      </p:pic>
    </p:spTree>
    <p:extLst>
      <p:ext uri="{BB962C8B-B14F-4D97-AF65-F5344CB8AC3E}">
        <p14:creationId xmlns:p14="http://schemas.microsoft.com/office/powerpoint/2010/main" val="256439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BD4D4-D820-EDE2-61D8-0CD2704C71CB}"/>
              </a:ext>
            </a:extLst>
          </p:cNvPr>
          <p:cNvSpPr/>
          <p:nvPr/>
        </p:nvSpPr>
        <p:spPr>
          <a:xfrm>
            <a:off x="0" y="548640"/>
            <a:ext cx="12192000" cy="630936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recommendations: modified Delphi study</a:t>
            </a:r>
          </a:p>
        </p:txBody>
      </p:sp>
      <p:sp>
        <p:nvSpPr>
          <p:cNvPr id="3" name="Rounded Rectangle 15">
            <a:extLst>
              <a:ext uri="{FF2B5EF4-FFF2-40B4-BE49-F238E27FC236}">
                <a16:creationId xmlns:a16="http://schemas.microsoft.com/office/drawing/2014/main" id="{E3BB1346-65B1-F859-BC97-DD4365B1F089}"/>
              </a:ext>
            </a:extLst>
          </p:cNvPr>
          <p:cNvSpPr/>
          <p:nvPr/>
        </p:nvSpPr>
        <p:spPr>
          <a:xfrm>
            <a:off x="2537527" y="1355315"/>
            <a:ext cx="9129663" cy="907494"/>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5" name="Right Arrow 7">
            <a:extLst>
              <a:ext uri="{FF2B5EF4-FFF2-40B4-BE49-F238E27FC236}">
                <a16:creationId xmlns:a16="http://schemas.microsoft.com/office/drawing/2014/main" id="{6AB6CCF7-C941-D777-AB83-A06994C15246}"/>
              </a:ext>
            </a:extLst>
          </p:cNvPr>
          <p:cNvSpPr/>
          <p:nvPr/>
        </p:nvSpPr>
        <p:spPr>
          <a:xfrm rot="5400000">
            <a:off x="1765341" y="5024046"/>
            <a:ext cx="914506" cy="259629"/>
          </a:xfrm>
          <a:prstGeom prs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18" name="Right Arrow 10">
            <a:extLst>
              <a:ext uri="{FF2B5EF4-FFF2-40B4-BE49-F238E27FC236}">
                <a16:creationId xmlns:a16="http://schemas.microsoft.com/office/drawing/2014/main" id="{B462A70A-57A3-D463-5188-D3E0BA562261}"/>
              </a:ext>
            </a:extLst>
          </p:cNvPr>
          <p:cNvSpPr/>
          <p:nvPr/>
        </p:nvSpPr>
        <p:spPr>
          <a:xfrm rot="5400000">
            <a:off x="1785101" y="3618664"/>
            <a:ext cx="896534" cy="259629"/>
          </a:xfrm>
          <a:prstGeom prs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20" name="Rounded Rectangle 11">
            <a:extLst>
              <a:ext uri="{FF2B5EF4-FFF2-40B4-BE49-F238E27FC236}">
                <a16:creationId xmlns:a16="http://schemas.microsoft.com/office/drawing/2014/main" id="{2F929A10-A811-96A2-2BC1-B34E099A67AE}"/>
              </a:ext>
            </a:extLst>
          </p:cNvPr>
          <p:cNvSpPr/>
          <p:nvPr/>
        </p:nvSpPr>
        <p:spPr>
          <a:xfrm>
            <a:off x="1014366" y="2801210"/>
            <a:ext cx="2439433" cy="758681"/>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1A11977-89FA-398A-A374-E8885FAF7ED8}"/>
              </a:ext>
            </a:extLst>
          </p:cNvPr>
          <p:cNvSpPr txBox="1"/>
          <p:nvPr/>
        </p:nvSpPr>
        <p:spPr>
          <a:xfrm>
            <a:off x="1011587" y="2872359"/>
            <a:ext cx="2442212" cy="636072"/>
          </a:xfrm>
          <a:prstGeom prst="rect">
            <a:avLst/>
          </a:prstGeom>
          <a:noFill/>
          <a:ln w="19050">
            <a:noFill/>
          </a:ln>
        </p:spPr>
        <p:txBody>
          <a:bodyPr wrap="square" rtlCol="0">
            <a:spAutoFit/>
          </a:bodyPr>
          <a:lstStyle/>
          <a:p>
            <a:pPr algn="ctr">
              <a:spcBef>
                <a:spcPts val="200"/>
              </a:spcBef>
              <a:spcAft>
                <a:spcPts val="200"/>
              </a:spcAft>
            </a:pPr>
            <a:r>
              <a:rPr lang="en-GB" sz="1600" b="1" dirty="0">
                <a:solidFill>
                  <a:srgbClr val="002258"/>
                </a:solidFill>
                <a:latin typeface="Arial" panose="020B0604020202020204" pitchFamily="34" charset="0"/>
                <a:cs typeface="Arial" panose="020B0604020202020204" pitchFamily="34" charset="0"/>
              </a:rPr>
              <a:t>Round 1 </a:t>
            </a:r>
          </a:p>
          <a:p>
            <a:pPr algn="ctr">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60 panellists</a:t>
            </a:r>
          </a:p>
        </p:txBody>
      </p:sp>
      <p:sp>
        <p:nvSpPr>
          <p:cNvPr id="22" name="Rounded Rectangle 13">
            <a:extLst>
              <a:ext uri="{FF2B5EF4-FFF2-40B4-BE49-F238E27FC236}">
                <a16:creationId xmlns:a16="http://schemas.microsoft.com/office/drawing/2014/main" id="{EC955E74-7DDC-4E5B-81BB-92240955E16D}"/>
              </a:ext>
            </a:extLst>
          </p:cNvPr>
          <p:cNvSpPr/>
          <p:nvPr/>
        </p:nvSpPr>
        <p:spPr>
          <a:xfrm>
            <a:off x="1017199" y="4196745"/>
            <a:ext cx="2433821" cy="758681"/>
          </a:xfrm>
          <a:prstGeom prst="roundRect">
            <a:avLst/>
          </a:prstGeom>
          <a:solidFill>
            <a:srgbClr val="E1EDD3"/>
          </a:solidFill>
          <a:ln w="19050">
            <a:solidFill>
              <a:srgbClr val="92C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6878CCE-3062-2211-7FE6-43FBA5D55CA4}"/>
              </a:ext>
            </a:extLst>
          </p:cNvPr>
          <p:cNvSpPr txBox="1"/>
          <p:nvPr/>
        </p:nvSpPr>
        <p:spPr>
          <a:xfrm>
            <a:off x="1017199" y="4250309"/>
            <a:ext cx="2433821" cy="636072"/>
          </a:xfrm>
          <a:prstGeom prst="rect">
            <a:avLst/>
          </a:prstGeom>
          <a:noFill/>
          <a:ln w="19050">
            <a:noFill/>
          </a:ln>
        </p:spPr>
        <p:txBody>
          <a:bodyPr wrap="square" rtlCol="0">
            <a:spAutoFit/>
          </a:bodyPr>
          <a:lstStyle/>
          <a:p>
            <a:pPr algn="ctr">
              <a:spcBef>
                <a:spcPts val="200"/>
              </a:spcBef>
              <a:spcAft>
                <a:spcPts val="200"/>
              </a:spcAft>
            </a:pPr>
            <a:r>
              <a:rPr lang="en-GB" sz="1600" b="1" dirty="0">
                <a:solidFill>
                  <a:srgbClr val="002258"/>
                </a:solidFill>
                <a:latin typeface="Arial" panose="020B0604020202020204" pitchFamily="34" charset="0"/>
                <a:cs typeface="Arial" panose="020B0604020202020204" pitchFamily="34" charset="0"/>
              </a:rPr>
              <a:t>Round 2 </a:t>
            </a:r>
          </a:p>
          <a:p>
            <a:pPr algn="ctr">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57 panellists</a:t>
            </a:r>
          </a:p>
        </p:txBody>
      </p:sp>
      <p:sp>
        <p:nvSpPr>
          <p:cNvPr id="24" name="Rounded Rectangle 15">
            <a:extLst>
              <a:ext uri="{FF2B5EF4-FFF2-40B4-BE49-F238E27FC236}">
                <a16:creationId xmlns:a16="http://schemas.microsoft.com/office/drawing/2014/main" id="{0B1A9176-E719-F9BD-048B-823612B902AF}"/>
              </a:ext>
            </a:extLst>
          </p:cNvPr>
          <p:cNvSpPr/>
          <p:nvPr/>
        </p:nvSpPr>
        <p:spPr>
          <a:xfrm>
            <a:off x="1011587" y="5611639"/>
            <a:ext cx="2442209" cy="758681"/>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793FEA5-BF51-D726-6AD9-425170B7512C}"/>
              </a:ext>
            </a:extLst>
          </p:cNvPr>
          <p:cNvSpPr txBox="1"/>
          <p:nvPr/>
        </p:nvSpPr>
        <p:spPr>
          <a:xfrm>
            <a:off x="1012975" y="5662584"/>
            <a:ext cx="2439432" cy="636072"/>
          </a:xfrm>
          <a:prstGeom prst="rect">
            <a:avLst/>
          </a:prstGeom>
          <a:noFill/>
          <a:ln w="19050">
            <a:noFill/>
          </a:ln>
        </p:spPr>
        <p:txBody>
          <a:bodyPr wrap="square" rtlCol="0">
            <a:spAutoFit/>
          </a:bodyPr>
          <a:lstStyle/>
          <a:p>
            <a:pPr algn="ctr">
              <a:spcBef>
                <a:spcPts val="200"/>
              </a:spcBef>
              <a:spcAft>
                <a:spcPts val="200"/>
              </a:spcAft>
            </a:pPr>
            <a:r>
              <a:rPr lang="en-GB" sz="1600" b="1" dirty="0">
                <a:solidFill>
                  <a:srgbClr val="002258"/>
                </a:solidFill>
                <a:latin typeface="Arial" panose="020B0604020202020204" pitchFamily="34" charset="0"/>
                <a:cs typeface="Arial" panose="020B0604020202020204" pitchFamily="34" charset="0"/>
              </a:rPr>
              <a:t>Round 3</a:t>
            </a:r>
          </a:p>
          <a:p>
            <a:pPr algn="ctr">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55 panellists</a:t>
            </a:r>
          </a:p>
        </p:txBody>
      </p:sp>
      <p:sp>
        <p:nvSpPr>
          <p:cNvPr id="26" name="Rounded Rectangle 15">
            <a:extLst>
              <a:ext uri="{FF2B5EF4-FFF2-40B4-BE49-F238E27FC236}">
                <a16:creationId xmlns:a16="http://schemas.microsoft.com/office/drawing/2014/main" id="{3B5B257E-9DDF-9016-CA50-12BC06B8D9BE}"/>
              </a:ext>
            </a:extLst>
          </p:cNvPr>
          <p:cNvSpPr/>
          <p:nvPr/>
        </p:nvSpPr>
        <p:spPr>
          <a:xfrm rot="16200000">
            <a:off x="1233162" y="587945"/>
            <a:ext cx="907492" cy="2442211"/>
          </a:xfrm>
          <a:prstGeom prst="round2SameRect">
            <a:avLst/>
          </a:prstGeom>
          <a:solidFill>
            <a:srgbClr val="002060"/>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2CAEC2A-1255-89DA-FB32-8D5C44DEC610}"/>
              </a:ext>
            </a:extLst>
          </p:cNvPr>
          <p:cNvSpPr txBox="1"/>
          <p:nvPr/>
        </p:nvSpPr>
        <p:spPr>
          <a:xfrm>
            <a:off x="465802" y="1465213"/>
            <a:ext cx="2442212" cy="656077"/>
          </a:xfrm>
          <a:prstGeom prst="rect">
            <a:avLst/>
          </a:prstGeom>
          <a:noFill/>
          <a:ln w="19050">
            <a:noFill/>
          </a:ln>
        </p:spPr>
        <p:txBody>
          <a:bodyPr wrap="square" rtlCol="0">
            <a:spAutoFit/>
          </a:bodyPr>
          <a:lstStyle/>
          <a:p>
            <a:pPr algn="ctr">
              <a:lnSpc>
                <a:spcPct val="120000"/>
              </a:lnSpc>
              <a:spcBef>
                <a:spcPts val="200"/>
              </a:spcBef>
              <a:spcAft>
                <a:spcPts val="200"/>
              </a:spcAft>
            </a:pPr>
            <a:r>
              <a:rPr lang="en-GB" sz="1600" b="1" dirty="0">
                <a:solidFill>
                  <a:schemeClr val="bg1"/>
                </a:solidFill>
                <a:latin typeface="Arial" panose="020B0604020202020204" pitchFamily="34" charset="0"/>
                <a:cs typeface="Arial" panose="020B0604020202020204" pitchFamily="34" charset="0"/>
              </a:rPr>
              <a:t>Purposes of the recommendations</a:t>
            </a:r>
            <a:endParaRPr lang="en-GB" sz="1600" dirty="0">
              <a:solidFill>
                <a:schemeClr val="bg1"/>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947522C3-F815-5FA7-5431-2BA804A13E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38" t="1428" r="2151" b="1572"/>
          <a:stretch/>
        </p:blipFill>
        <p:spPr>
          <a:xfrm>
            <a:off x="4585095" y="2801210"/>
            <a:ext cx="6684956" cy="3569110"/>
          </a:xfrm>
          <a:prstGeom prst="rect">
            <a:avLst/>
          </a:prstGeom>
          <a:ln w="19050">
            <a:solidFill>
              <a:srgbClr val="4896AE"/>
            </a:solidFill>
          </a:ln>
        </p:spPr>
      </p:pic>
      <p:sp>
        <p:nvSpPr>
          <p:cNvPr id="6" name="TextBox 5">
            <a:extLst>
              <a:ext uri="{FF2B5EF4-FFF2-40B4-BE49-F238E27FC236}">
                <a16:creationId xmlns:a16="http://schemas.microsoft.com/office/drawing/2014/main" id="{6CB071EB-75DE-0B81-B314-52AF5F8F9572}"/>
              </a:ext>
            </a:extLst>
          </p:cNvPr>
          <p:cNvSpPr txBox="1"/>
          <p:nvPr/>
        </p:nvSpPr>
        <p:spPr>
          <a:xfrm>
            <a:off x="3010876" y="1445611"/>
            <a:ext cx="8656314" cy="707373"/>
          </a:xfrm>
          <a:prstGeom prst="rect">
            <a:avLst/>
          </a:prstGeom>
          <a:noFill/>
          <a:ln w="19050">
            <a:noFill/>
          </a:ln>
        </p:spPr>
        <p:txBody>
          <a:bodyPr wrap="square" rtlCol="0">
            <a:spAutoFit/>
          </a:bodyPr>
          <a:lstStyle/>
          <a:p>
            <a:pPr>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To help inform </a:t>
            </a:r>
            <a:r>
              <a:rPr lang="en-GB" sz="1600" b="1" dirty="0">
                <a:solidFill>
                  <a:srgbClr val="002258"/>
                </a:solidFill>
                <a:latin typeface="Arial" panose="020B0604020202020204" pitchFamily="34" charset="0"/>
                <a:cs typeface="Arial" panose="020B0604020202020204" pitchFamily="34" charset="0"/>
              </a:rPr>
              <a:t>health professionals’ decision-making </a:t>
            </a:r>
            <a:r>
              <a:rPr lang="en-GB" sz="1600" dirty="0">
                <a:solidFill>
                  <a:srgbClr val="002258"/>
                </a:solidFill>
                <a:latin typeface="Arial" panose="020B0604020202020204" pitchFamily="34" charset="0"/>
                <a:cs typeface="Arial" panose="020B0604020202020204" pitchFamily="34" charset="0"/>
              </a:rPr>
              <a:t>on pre-operative TKR care provision.</a:t>
            </a:r>
          </a:p>
          <a:p>
            <a:pPr>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To help us decide what to include in the </a:t>
            </a:r>
            <a:r>
              <a:rPr lang="en-GB" sz="1600" b="1" dirty="0">
                <a:solidFill>
                  <a:srgbClr val="002258"/>
                </a:solidFill>
                <a:latin typeface="Arial" panose="020B0604020202020204" pitchFamily="34" charset="0"/>
                <a:cs typeface="Arial" panose="020B0604020202020204" pitchFamily="34" charset="0"/>
              </a:rPr>
              <a:t>Virtual Knee School</a:t>
            </a:r>
            <a:r>
              <a:rPr lang="en-GB" sz="1600" dirty="0">
                <a:solidFill>
                  <a:srgbClr val="00225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88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8" grpId="0" animBg="1"/>
      <p:bldP spid="20" grpId="0" animBg="1"/>
      <p:bldP spid="21" grpId="0"/>
      <p:bldP spid="22" grpId="0" animBg="1"/>
      <p:bldP spid="23" grpId="0"/>
      <p:bldP spid="24" grpId="0" animBg="1"/>
      <p:bldP spid="25" grpId="0"/>
      <p:bldP spid="26" grpId="0" animBg="1"/>
      <p:bldP spid="2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BD4D4-D820-EDE2-61D8-0CD2704C71CB}"/>
              </a:ext>
            </a:extLst>
          </p:cNvPr>
          <p:cNvSpPr/>
          <p:nvPr/>
        </p:nvSpPr>
        <p:spPr>
          <a:xfrm>
            <a:off x="0" y="592236"/>
            <a:ext cx="12192000" cy="630936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Final recommendations</a:t>
            </a:r>
          </a:p>
        </p:txBody>
      </p:sp>
      <p:graphicFrame>
        <p:nvGraphicFramePr>
          <p:cNvPr id="31" name="Table 30">
            <a:extLst>
              <a:ext uri="{FF2B5EF4-FFF2-40B4-BE49-F238E27FC236}">
                <a16:creationId xmlns:a16="http://schemas.microsoft.com/office/drawing/2014/main" id="{824DA525-C0AA-0F7D-456A-9D991AE970D6}"/>
              </a:ext>
            </a:extLst>
          </p:cNvPr>
          <p:cNvGraphicFramePr>
            <a:graphicFrameLocks noGrp="1"/>
          </p:cNvGraphicFramePr>
          <p:nvPr>
            <p:extLst>
              <p:ext uri="{D42A27DB-BD31-4B8C-83A1-F6EECF244321}">
                <p14:modId xmlns:p14="http://schemas.microsoft.com/office/powerpoint/2010/main" val="1617541030"/>
              </p:ext>
            </p:extLst>
          </p:nvPr>
        </p:nvGraphicFramePr>
        <p:xfrm>
          <a:off x="5092482" y="1606789"/>
          <a:ext cx="6213886" cy="2842255"/>
        </p:xfrm>
        <a:graphic>
          <a:graphicData uri="http://schemas.openxmlformats.org/drawingml/2006/table">
            <a:tbl>
              <a:tblPr firstRow="1" bandRow="1">
                <a:tableStyleId>{5C22544A-7EE6-4342-B048-85BDC9FD1C3A}</a:tableStyleId>
              </a:tblPr>
              <a:tblGrid>
                <a:gridCol w="3106943">
                  <a:extLst>
                    <a:ext uri="{9D8B030D-6E8A-4147-A177-3AD203B41FA5}">
                      <a16:colId xmlns:a16="http://schemas.microsoft.com/office/drawing/2014/main" val="1164232814"/>
                    </a:ext>
                  </a:extLst>
                </a:gridCol>
                <a:gridCol w="3106943">
                  <a:extLst>
                    <a:ext uri="{9D8B030D-6E8A-4147-A177-3AD203B41FA5}">
                      <a16:colId xmlns:a16="http://schemas.microsoft.com/office/drawing/2014/main" val="4235443203"/>
                    </a:ext>
                  </a:extLst>
                </a:gridCol>
              </a:tblGrid>
              <a:tr h="405743">
                <a:tc>
                  <a:txBody>
                    <a:bodyPr/>
                    <a:lstStyle/>
                    <a:p>
                      <a:pPr algn="ctr">
                        <a:lnSpc>
                          <a:spcPct val="114000"/>
                        </a:lnSpc>
                        <a:spcBef>
                          <a:spcPts val="100"/>
                        </a:spcBef>
                      </a:pPr>
                      <a:r>
                        <a:rPr lang="en-GB" sz="1600" dirty="0">
                          <a:latin typeface="Arial" panose="020B0604020202020204" pitchFamily="34" charset="0"/>
                          <a:cs typeface="Arial" panose="020B0604020202020204" pitchFamily="34" charset="0"/>
                        </a:rPr>
                        <a:t>Recommendation section</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4000"/>
                        </a:lnSpc>
                        <a:spcBef>
                          <a:spcPts val="100"/>
                        </a:spcBef>
                      </a:pPr>
                      <a:r>
                        <a:rPr lang="en-GB" sz="1600" dirty="0">
                          <a:latin typeface="Arial" panose="020B0604020202020204" pitchFamily="34" charset="0"/>
                          <a:cs typeface="Arial" panose="020B0604020202020204" pitchFamily="34" charset="0"/>
                        </a:rPr>
                        <a:t>Recommendation items</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54486804"/>
                  </a:ext>
                </a:extLst>
              </a:tr>
              <a:tr h="396519">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Education topics</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34</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extLst>
                  <a:ext uri="{0D108BD9-81ED-4DB2-BD59-A6C34878D82A}">
                    <a16:rowId xmlns:a16="http://schemas.microsoft.com/office/drawing/2014/main" val="3476721000"/>
                  </a:ext>
                </a:extLst>
              </a:tr>
              <a:tr h="396519">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Education delivery</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18</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extLst>
                  <a:ext uri="{0D108BD9-81ED-4DB2-BD59-A6C34878D82A}">
                    <a16:rowId xmlns:a16="http://schemas.microsoft.com/office/drawing/2014/main" val="1909943830"/>
                  </a:ext>
                </a:extLst>
              </a:tr>
              <a:tr h="396519">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Exercise types</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10</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extLst>
                  <a:ext uri="{0D108BD9-81ED-4DB2-BD59-A6C34878D82A}">
                    <a16:rowId xmlns:a16="http://schemas.microsoft.com/office/drawing/2014/main" val="3087625014"/>
                  </a:ext>
                </a:extLst>
              </a:tr>
              <a:tr h="453917">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Exercise delivery</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13</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extLst>
                  <a:ext uri="{0D108BD9-81ED-4DB2-BD59-A6C34878D82A}">
                    <a16:rowId xmlns:a16="http://schemas.microsoft.com/office/drawing/2014/main" val="3519368392"/>
                  </a:ext>
                </a:extLst>
              </a:tr>
              <a:tr h="396519">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Other treatments</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2</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extLst>
                  <a:ext uri="{0D108BD9-81ED-4DB2-BD59-A6C34878D82A}">
                    <a16:rowId xmlns:a16="http://schemas.microsoft.com/office/drawing/2014/main" val="1777303365"/>
                  </a:ext>
                </a:extLst>
              </a:tr>
              <a:tr h="396519">
                <a:tc>
                  <a:txBody>
                    <a:bodyPr/>
                    <a:lstStyle/>
                    <a:p>
                      <a:pPr algn="ctr">
                        <a:lnSpc>
                          <a:spcPct val="120000"/>
                        </a:lnSpc>
                        <a:spcBef>
                          <a:spcPts val="400"/>
                        </a:spcBef>
                        <a:spcAft>
                          <a:spcPts val="400"/>
                        </a:spcAft>
                      </a:pPr>
                      <a:r>
                        <a:rPr lang="en-GB" sz="1600" b="1" dirty="0">
                          <a:solidFill>
                            <a:srgbClr val="002258"/>
                          </a:solidFill>
                          <a:latin typeface="Arial" panose="020B0604020202020204" pitchFamily="34" charset="0"/>
                          <a:cs typeface="Arial" panose="020B0604020202020204" pitchFamily="34" charset="0"/>
                        </a:rPr>
                        <a:t>Total</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b="1" dirty="0">
                          <a:solidFill>
                            <a:srgbClr val="002258"/>
                          </a:solidFill>
                          <a:latin typeface="Arial" panose="020B0604020202020204" pitchFamily="34" charset="0"/>
                          <a:cs typeface="Arial" panose="020B0604020202020204" pitchFamily="34" charset="0"/>
                        </a:rPr>
                        <a:t>77</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extLst>
                  <a:ext uri="{0D108BD9-81ED-4DB2-BD59-A6C34878D82A}">
                    <a16:rowId xmlns:a16="http://schemas.microsoft.com/office/drawing/2014/main" val="2242758736"/>
                  </a:ext>
                </a:extLst>
              </a:tr>
            </a:tbl>
          </a:graphicData>
        </a:graphic>
      </p:graphicFrame>
      <p:pic>
        <p:nvPicPr>
          <p:cNvPr id="6" name="Picture 5">
            <a:extLst>
              <a:ext uri="{FF2B5EF4-FFF2-40B4-BE49-F238E27FC236}">
                <a16:creationId xmlns:a16="http://schemas.microsoft.com/office/drawing/2014/main" id="{E3EFF77E-280A-75D0-7539-4D698D891186}"/>
              </a:ext>
            </a:extLst>
          </p:cNvPr>
          <p:cNvPicPr>
            <a:picLocks noChangeAspect="1"/>
          </p:cNvPicPr>
          <p:nvPr/>
        </p:nvPicPr>
        <p:blipFill rotWithShape="1">
          <a:blip r:embed="rId2"/>
          <a:srcRect t="196"/>
          <a:stretch/>
        </p:blipFill>
        <p:spPr>
          <a:xfrm>
            <a:off x="648732" y="1322778"/>
            <a:ext cx="3558113" cy="5129425"/>
          </a:xfrm>
          <a:prstGeom prst="rect">
            <a:avLst/>
          </a:prstGeom>
          <a:ln w="19050">
            <a:solidFill>
              <a:srgbClr val="4896AE"/>
            </a:solidFill>
          </a:ln>
        </p:spPr>
      </p:pic>
      <p:sp>
        <p:nvSpPr>
          <p:cNvPr id="3" name="Rectangle 2">
            <a:extLst>
              <a:ext uri="{FF2B5EF4-FFF2-40B4-BE49-F238E27FC236}">
                <a16:creationId xmlns:a16="http://schemas.microsoft.com/office/drawing/2014/main" id="{87BE0D8F-EB19-5ED7-F5DD-302B819BFB7B}"/>
              </a:ext>
            </a:extLst>
          </p:cNvPr>
          <p:cNvSpPr/>
          <p:nvPr/>
        </p:nvSpPr>
        <p:spPr>
          <a:xfrm>
            <a:off x="5157606" y="4643736"/>
            <a:ext cx="6083637" cy="397545"/>
          </a:xfrm>
          <a:prstGeom prst="rect">
            <a:avLst/>
          </a:prstGeom>
        </p:spPr>
        <p:txBody>
          <a:bodyPr wrap="square">
            <a:spAutoFit/>
          </a:bodyPr>
          <a:lstStyle/>
          <a:p>
            <a:pPr marL="285750" indent="-285750">
              <a:lnSpc>
                <a:spcPct val="140000"/>
              </a:lnSpc>
              <a:spcBef>
                <a:spcPts val="400"/>
              </a:spcBef>
              <a:spcAft>
                <a:spcPts val="400"/>
              </a:spcAft>
              <a:buFont typeface="Wingdings" panose="05000000000000000000" pitchFamily="2" charset="2"/>
              <a:buChar char="Ø"/>
            </a:pPr>
            <a:r>
              <a:rPr lang="en-GB" sz="1600" b="1" dirty="0">
                <a:solidFill>
                  <a:srgbClr val="002060"/>
                </a:solidFill>
                <a:latin typeface="Arial" panose="020B0604020202020204" pitchFamily="34" charset="0"/>
                <a:cs typeface="Arial" panose="020B0604020202020204" pitchFamily="34" charset="0"/>
              </a:rPr>
              <a:t>Comprehensive </a:t>
            </a:r>
            <a:r>
              <a:rPr lang="en-GB" sz="1600" dirty="0">
                <a:solidFill>
                  <a:srgbClr val="002060"/>
                </a:solidFill>
                <a:latin typeface="Arial" panose="020B0604020202020204" pitchFamily="34" charset="0"/>
                <a:cs typeface="Arial" panose="020B0604020202020204" pitchFamily="34" charset="0"/>
              </a:rPr>
              <a:t>pre-operative support is valued.</a:t>
            </a:r>
          </a:p>
        </p:txBody>
      </p:sp>
      <p:sp>
        <p:nvSpPr>
          <p:cNvPr id="5" name="Rectangle 4">
            <a:extLst>
              <a:ext uri="{FF2B5EF4-FFF2-40B4-BE49-F238E27FC236}">
                <a16:creationId xmlns:a16="http://schemas.microsoft.com/office/drawing/2014/main" id="{D24155B4-AD50-3AED-24A0-8FAD677A18D8}"/>
              </a:ext>
            </a:extLst>
          </p:cNvPr>
          <p:cNvSpPr/>
          <p:nvPr/>
        </p:nvSpPr>
        <p:spPr>
          <a:xfrm>
            <a:off x="5157605" y="5141159"/>
            <a:ext cx="6083637" cy="397545"/>
          </a:xfrm>
          <a:prstGeom prst="rect">
            <a:avLst/>
          </a:prstGeom>
        </p:spPr>
        <p:txBody>
          <a:bodyPr wrap="square">
            <a:spAutoFit/>
          </a:bodyPr>
          <a:lstStyle/>
          <a:p>
            <a:pPr marL="285750" indent="-285750">
              <a:lnSpc>
                <a:spcPct val="140000"/>
              </a:lnSpc>
              <a:spcBef>
                <a:spcPts val="400"/>
              </a:spcBef>
              <a:spcAft>
                <a:spcPts val="400"/>
              </a:spcAft>
              <a:buFont typeface="Wingdings" panose="05000000000000000000" pitchFamily="2" charset="2"/>
              <a:buChar char="Ø"/>
            </a:pPr>
            <a:r>
              <a:rPr lang="en-GB" sz="1600" b="1" dirty="0">
                <a:solidFill>
                  <a:srgbClr val="002060"/>
                </a:solidFill>
                <a:latin typeface="Arial" panose="020B0604020202020204" pitchFamily="34" charset="0"/>
                <a:cs typeface="Arial" panose="020B0604020202020204" pitchFamily="34" charset="0"/>
              </a:rPr>
              <a:t>Physiotherapy</a:t>
            </a:r>
            <a:r>
              <a:rPr lang="en-GB" sz="1600" dirty="0">
                <a:solidFill>
                  <a:srgbClr val="002060"/>
                </a:solidFill>
                <a:latin typeface="Arial" panose="020B0604020202020204" pitchFamily="34" charset="0"/>
                <a:cs typeface="Arial" panose="020B0604020202020204" pitchFamily="34" charset="0"/>
              </a:rPr>
              <a:t> teams could address </a:t>
            </a:r>
            <a:r>
              <a:rPr lang="en-GB" sz="1600" b="1" dirty="0">
                <a:solidFill>
                  <a:srgbClr val="002060"/>
                </a:solidFill>
                <a:latin typeface="Arial" panose="020B0604020202020204" pitchFamily="34" charset="0"/>
                <a:cs typeface="Arial" panose="020B0604020202020204" pitchFamily="34" charset="0"/>
              </a:rPr>
              <a:t>most</a:t>
            </a:r>
            <a:r>
              <a:rPr lang="en-GB" sz="1600" dirty="0">
                <a:solidFill>
                  <a:srgbClr val="002060"/>
                </a:solidFill>
                <a:latin typeface="Arial" panose="020B0604020202020204" pitchFamily="34" charset="0"/>
                <a:cs typeface="Arial" panose="020B0604020202020204" pitchFamily="34" charset="0"/>
              </a:rPr>
              <a:t> recommendations. </a:t>
            </a:r>
          </a:p>
        </p:txBody>
      </p:sp>
      <p:sp>
        <p:nvSpPr>
          <p:cNvPr id="7" name="Rectangle 6">
            <a:extLst>
              <a:ext uri="{FF2B5EF4-FFF2-40B4-BE49-F238E27FC236}">
                <a16:creationId xmlns:a16="http://schemas.microsoft.com/office/drawing/2014/main" id="{B87AF311-2A7C-D4CF-6D9F-55B04D56B09A}"/>
              </a:ext>
            </a:extLst>
          </p:cNvPr>
          <p:cNvSpPr/>
          <p:nvPr/>
        </p:nvSpPr>
        <p:spPr>
          <a:xfrm>
            <a:off x="5157604" y="5605761"/>
            <a:ext cx="6083637" cy="742254"/>
          </a:xfrm>
          <a:prstGeom prst="rect">
            <a:avLst/>
          </a:prstGeom>
        </p:spPr>
        <p:txBody>
          <a:bodyPr wrap="square">
            <a:spAutoFit/>
          </a:bodyPr>
          <a:lstStyle/>
          <a:p>
            <a:pPr marL="285750" indent="-285750">
              <a:lnSpc>
                <a:spcPct val="140000"/>
              </a:lnSpc>
              <a:spcBef>
                <a:spcPts val="400"/>
              </a:spcBef>
              <a:spcAft>
                <a:spcPts val="400"/>
              </a:spcAft>
              <a:buFont typeface="Wingdings" panose="05000000000000000000" pitchFamily="2" charset="2"/>
              <a:buChar char="Ø"/>
            </a:pPr>
            <a:r>
              <a:rPr lang="en-GB" sz="1600" dirty="0">
                <a:solidFill>
                  <a:srgbClr val="002060"/>
                </a:solidFill>
                <a:latin typeface="Arial" panose="020B0604020202020204" pitchFamily="34" charset="0"/>
                <a:cs typeface="Arial" panose="020B0604020202020204" pitchFamily="34" charset="0"/>
              </a:rPr>
              <a:t>Collaborative working with / signposting to </a:t>
            </a:r>
            <a:r>
              <a:rPr lang="en-GB" sz="1600" b="1" dirty="0">
                <a:solidFill>
                  <a:srgbClr val="002060"/>
                </a:solidFill>
                <a:latin typeface="Arial" panose="020B0604020202020204" pitchFamily="34" charset="0"/>
                <a:cs typeface="Arial" panose="020B0604020202020204" pitchFamily="34" charset="0"/>
              </a:rPr>
              <a:t>community partners </a:t>
            </a:r>
            <a:r>
              <a:rPr lang="en-GB" sz="1600" dirty="0">
                <a:solidFill>
                  <a:srgbClr val="002060"/>
                </a:solidFill>
                <a:latin typeface="Arial" panose="020B0604020202020204" pitchFamily="34" charset="0"/>
                <a:cs typeface="Arial" panose="020B0604020202020204" pitchFamily="34" charset="0"/>
              </a:rPr>
              <a:t>could help address all the recommendations.</a:t>
            </a:r>
          </a:p>
        </p:txBody>
      </p:sp>
    </p:spTree>
    <p:extLst>
      <p:ext uri="{BB962C8B-B14F-4D97-AF65-F5344CB8AC3E}">
        <p14:creationId xmlns:p14="http://schemas.microsoft.com/office/powerpoint/2010/main" val="218476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BD4D4-D820-EDE2-61D8-0CD2704C71CB}"/>
              </a:ext>
            </a:extLst>
          </p:cNvPr>
          <p:cNvSpPr/>
          <p:nvPr/>
        </p:nvSpPr>
        <p:spPr>
          <a:xfrm>
            <a:off x="0" y="397540"/>
            <a:ext cx="12192000" cy="6460459"/>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Exploring patients’ views: qualitative descriptive study</a:t>
            </a:r>
          </a:p>
        </p:txBody>
      </p:sp>
      <p:sp>
        <p:nvSpPr>
          <p:cNvPr id="3" name="Right Arrow 10">
            <a:extLst>
              <a:ext uri="{FF2B5EF4-FFF2-40B4-BE49-F238E27FC236}">
                <a16:creationId xmlns:a16="http://schemas.microsoft.com/office/drawing/2014/main" id="{E5A0317F-2511-D57C-FF6E-9860B7D76D02}"/>
              </a:ext>
            </a:extLst>
          </p:cNvPr>
          <p:cNvSpPr/>
          <p:nvPr/>
        </p:nvSpPr>
        <p:spPr>
          <a:xfrm>
            <a:off x="5899009" y="4266042"/>
            <a:ext cx="456488" cy="259629"/>
          </a:xfrm>
          <a:prstGeom prst="lef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a:solidFill>
                <a:srgbClr val="002258"/>
              </a:solidFill>
              <a:latin typeface="Arial" panose="020B0604020202020204" pitchFamily="34" charset="0"/>
              <a:cs typeface="Arial" panose="020B0604020202020204" pitchFamily="34" charset="0"/>
            </a:endParaRPr>
          </a:p>
        </p:txBody>
      </p:sp>
      <p:cxnSp>
        <p:nvCxnSpPr>
          <p:cNvPr id="5" name="Elbow Connector 44">
            <a:extLst>
              <a:ext uri="{FF2B5EF4-FFF2-40B4-BE49-F238E27FC236}">
                <a16:creationId xmlns:a16="http://schemas.microsoft.com/office/drawing/2014/main" id="{C97B8AD3-12A8-389E-3FD8-BDB47DFCBEB3}"/>
              </a:ext>
            </a:extLst>
          </p:cNvPr>
          <p:cNvCxnSpPr>
            <a:cxnSpLocks/>
          </p:cNvCxnSpPr>
          <p:nvPr/>
        </p:nvCxnSpPr>
        <p:spPr>
          <a:xfrm rot="16200000" flipH="1">
            <a:off x="7862866" y="4935718"/>
            <a:ext cx="1276456" cy="169966"/>
          </a:xfrm>
          <a:prstGeom prst="bentConnector2">
            <a:avLst/>
          </a:prstGeom>
          <a:noFill/>
          <a:ln w="38100" cap="flat" cmpd="sng" algn="ctr">
            <a:solidFill>
              <a:srgbClr val="108CA2"/>
            </a:solidFill>
            <a:prstDash val="solid"/>
            <a:miter lim="800000"/>
          </a:ln>
          <a:effectLst/>
        </p:spPr>
      </p:cxnSp>
      <p:cxnSp>
        <p:nvCxnSpPr>
          <p:cNvPr id="7" name="Straight Connector 6">
            <a:extLst>
              <a:ext uri="{FF2B5EF4-FFF2-40B4-BE49-F238E27FC236}">
                <a16:creationId xmlns:a16="http://schemas.microsoft.com/office/drawing/2014/main" id="{0C7D8ECD-9578-63E9-4C17-BEA48E6116CB}"/>
              </a:ext>
            </a:extLst>
          </p:cNvPr>
          <p:cNvCxnSpPr>
            <a:cxnSpLocks/>
          </p:cNvCxnSpPr>
          <p:nvPr/>
        </p:nvCxnSpPr>
        <p:spPr>
          <a:xfrm flipH="1">
            <a:off x="8154204" y="4395857"/>
            <a:ext cx="493548" cy="2345"/>
          </a:xfrm>
          <a:prstGeom prst="line">
            <a:avLst/>
          </a:prstGeom>
          <a:noFill/>
          <a:ln w="38100" cap="flat" cmpd="sng" algn="ctr">
            <a:solidFill>
              <a:srgbClr val="108CA2"/>
            </a:solidFill>
            <a:prstDash val="solid"/>
            <a:miter lim="800000"/>
          </a:ln>
          <a:effectLst/>
        </p:spPr>
      </p:cxnSp>
      <p:cxnSp>
        <p:nvCxnSpPr>
          <p:cNvPr id="8" name="Elbow Connector 37">
            <a:extLst>
              <a:ext uri="{FF2B5EF4-FFF2-40B4-BE49-F238E27FC236}">
                <a16:creationId xmlns:a16="http://schemas.microsoft.com/office/drawing/2014/main" id="{9F05B951-D5BC-24DD-E954-ED8A5E4E24F1}"/>
              </a:ext>
            </a:extLst>
          </p:cNvPr>
          <p:cNvCxnSpPr>
            <a:cxnSpLocks/>
          </p:cNvCxnSpPr>
          <p:nvPr/>
        </p:nvCxnSpPr>
        <p:spPr>
          <a:xfrm rot="5400000" flipH="1" flipV="1">
            <a:off x="7872880" y="3677923"/>
            <a:ext cx="1256430" cy="169964"/>
          </a:xfrm>
          <a:prstGeom prst="bentConnector2">
            <a:avLst/>
          </a:prstGeom>
          <a:noFill/>
          <a:ln w="38100" cap="flat" cmpd="sng" algn="ctr">
            <a:solidFill>
              <a:srgbClr val="108CA2"/>
            </a:solidFill>
            <a:prstDash val="solid"/>
            <a:miter lim="800000"/>
          </a:ln>
          <a:effectLst/>
        </p:spPr>
      </p:cxnSp>
      <p:cxnSp>
        <p:nvCxnSpPr>
          <p:cNvPr id="9" name="Elbow Connector 24">
            <a:extLst>
              <a:ext uri="{FF2B5EF4-FFF2-40B4-BE49-F238E27FC236}">
                <a16:creationId xmlns:a16="http://schemas.microsoft.com/office/drawing/2014/main" id="{D90D4543-FA22-967E-C94A-D5660CC6123B}"/>
              </a:ext>
            </a:extLst>
          </p:cNvPr>
          <p:cNvCxnSpPr>
            <a:cxnSpLocks/>
          </p:cNvCxnSpPr>
          <p:nvPr/>
        </p:nvCxnSpPr>
        <p:spPr>
          <a:xfrm rot="5400000">
            <a:off x="3022392" y="4937329"/>
            <a:ext cx="1252709" cy="230489"/>
          </a:xfrm>
          <a:prstGeom prst="bentConnector2">
            <a:avLst/>
          </a:prstGeom>
          <a:noFill/>
          <a:ln w="38100" cap="flat" cmpd="sng" algn="ctr">
            <a:solidFill>
              <a:srgbClr val="AE7CBE"/>
            </a:solidFill>
            <a:prstDash val="solid"/>
            <a:miter lim="800000"/>
          </a:ln>
          <a:effectLst/>
        </p:spPr>
      </p:cxnSp>
      <p:cxnSp>
        <p:nvCxnSpPr>
          <p:cNvPr id="10" name="Straight Connector 9">
            <a:extLst>
              <a:ext uri="{FF2B5EF4-FFF2-40B4-BE49-F238E27FC236}">
                <a16:creationId xmlns:a16="http://schemas.microsoft.com/office/drawing/2014/main" id="{8FA2E4BD-B75C-2AAD-2AE8-1CB30DF20BF8}"/>
              </a:ext>
            </a:extLst>
          </p:cNvPr>
          <p:cNvCxnSpPr>
            <a:cxnSpLocks/>
          </p:cNvCxnSpPr>
          <p:nvPr/>
        </p:nvCxnSpPr>
        <p:spPr>
          <a:xfrm flipH="1">
            <a:off x="3534075" y="4419386"/>
            <a:ext cx="467182" cy="1340"/>
          </a:xfrm>
          <a:prstGeom prst="line">
            <a:avLst/>
          </a:prstGeom>
          <a:noFill/>
          <a:ln w="38100" cap="flat" cmpd="sng" algn="ctr">
            <a:solidFill>
              <a:srgbClr val="AE7CBE"/>
            </a:solidFill>
            <a:prstDash val="solid"/>
            <a:miter lim="800000"/>
          </a:ln>
          <a:effectLst/>
        </p:spPr>
      </p:cxnSp>
      <p:cxnSp>
        <p:nvCxnSpPr>
          <p:cNvPr id="12" name="Elbow Connector 31">
            <a:extLst>
              <a:ext uri="{FF2B5EF4-FFF2-40B4-BE49-F238E27FC236}">
                <a16:creationId xmlns:a16="http://schemas.microsoft.com/office/drawing/2014/main" id="{6B657AAC-0247-3055-704B-705EB56D24E9}"/>
              </a:ext>
            </a:extLst>
          </p:cNvPr>
          <p:cNvCxnSpPr>
            <a:cxnSpLocks/>
            <a:endCxn id="32" idx="3"/>
          </p:cNvCxnSpPr>
          <p:nvPr/>
        </p:nvCxnSpPr>
        <p:spPr>
          <a:xfrm rot="16200000" flipV="1">
            <a:off x="2972115" y="3689442"/>
            <a:ext cx="1361455" cy="221152"/>
          </a:xfrm>
          <a:prstGeom prst="bentConnector2">
            <a:avLst/>
          </a:prstGeom>
          <a:noFill/>
          <a:ln w="38100" cap="flat" cmpd="sng" algn="ctr">
            <a:solidFill>
              <a:srgbClr val="AE7CBE"/>
            </a:solidFill>
            <a:prstDash val="solid"/>
            <a:miter lim="800000"/>
          </a:ln>
          <a:effectLst/>
        </p:spPr>
      </p:cxnSp>
      <p:sp>
        <p:nvSpPr>
          <p:cNvPr id="13" name="Freeform 4">
            <a:extLst>
              <a:ext uri="{FF2B5EF4-FFF2-40B4-BE49-F238E27FC236}">
                <a16:creationId xmlns:a16="http://schemas.microsoft.com/office/drawing/2014/main" id="{2D2DAA02-8F5A-F559-455B-CB99284238B4}"/>
              </a:ext>
            </a:extLst>
          </p:cNvPr>
          <p:cNvSpPr/>
          <p:nvPr/>
        </p:nvSpPr>
        <p:spPr bwMode="auto">
          <a:xfrm>
            <a:off x="3950880" y="3581046"/>
            <a:ext cx="1935416" cy="1673817"/>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DEC6EC"/>
          </a:solidFill>
          <a:ln w="19050" cap="flat" cmpd="sng" algn="ctr">
            <a:solidFill>
              <a:srgbClr val="AE7CBE"/>
            </a:solidFill>
            <a:prstDash val="solid"/>
            <a:miter lim="800000"/>
          </a:ln>
          <a:effectLst/>
        </p:spPr>
        <p:txBody>
          <a:bodyPr lIns="96080" tIns="96080" rIns="96080" bIns="96080" anchor="ctr"/>
          <a:lstStyle/>
          <a:p>
            <a:pPr algn="ctr">
              <a:lnSpc>
                <a:spcPct val="120000"/>
              </a:lnSpc>
              <a:spcBef>
                <a:spcPts val="200"/>
              </a:spcBef>
              <a:spcAft>
                <a:spcPts val="600"/>
              </a:spcAft>
            </a:pPr>
            <a:r>
              <a:rPr lang="en-US" sz="1600"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Theme 1</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Accounting for individual differences</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Freeform 6">
            <a:extLst>
              <a:ext uri="{FF2B5EF4-FFF2-40B4-BE49-F238E27FC236}">
                <a16:creationId xmlns:a16="http://schemas.microsoft.com/office/drawing/2014/main" id="{D0796060-3FC2-A5E0-773E-A07222250BDD}"/>
              </a:ext>
            </a:extLst>
          </p:cNvPr>
          <p:cNvSpPr/>
          <p:nvPr/>
        </p:nvSpPr>
        <p:spPr bwMode="auto">
          <a:xfrm>
            <a:off x="6356800" y="3581046"/>
            <a:ext cx="1906178" cy="1673817"/>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B3E2EB"/>
          </a:solidFill>
          <a:ln w="19050" cap="flat" cmpd="sng" algn="ctr">
            <a:solidFill>
              <a:srgbClr val="4896AE"/>
            </a:solidFill>
            <a:prstDash val="solid"/>
            <a:miter lim="800000"/>
          </a:ln>
          <a:effectLst/>
        </p:spPr>
        <p:txBody>
          <a:bodyPr lIns="96080" tIns="96080" rIns="96080" bIns="96080" anchor="ctr"/>
          <a:lstStyle/>
          <a:p>
            <a:pPr algn="ctr">
              <a:lnSpc>
                <a:spcPct val="120000"/>
              </a:lnSpc>
              <a:spcBef>
                <a:spcPts val="200"/>
              </a:spcBef>
              <a:spcAft>
                <a:spcPts val="600"/>
              </a:spcAft>
            </a:pPr>
            <a:r>
              <a:rPr lang="en-US" sz="1600"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Theme 2</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Tailoring to the pre-operative </a:t>
            </a:r>
            <a:r>
              <a:rPr lang="en-US" sz="1600" dirty="0">
                <a:solidFill>
                  <a:srgbClr val="002258"/>
                </a:solidFill>
                <a:latin typeface="Arial" panose="020B0604020202020204" pitchFamily="34" charset="0"/>
                <a:ea typeface="Times New Roman" panose="02020603050405020304" pitchFamily="18" charset="0"/>
                <a:cs typeface="Arial" panose="020B0604020202020204" pitchFamily="34" charset="0"/>
              </a:rPr>
              <a:t>context</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Freeform 8">
            <a:extLst>
              <a:ext uri="{FF2B5EF4-FFF2-40B4-BE49-F238E27FC236}">
                <a16:creationId xmlns:a16="http://schemas.microsoft.com/office/drawing/2014/main" id="{CE09DAFE-7A3B-E899-EA85-2FBB8FA3727D}"/>
              </a:ext>
            </a:extLst>
          </p:cNvPr>
          <p:cNvSpPr/>
          <p:nvPr/>
        </p:nvSpPr>
        <p:spPr bwMode="auto">
          <a:xfrm>
            <a:off x="596693" y="2706515"/>
            <a:ext cx="2964584" cy="831213"/>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F2E8F8"/>
          </a:solidFill>
          <a:ln w="19050" cap="flat" cmpd="sng" algn="ctr">
            <a:solidFill>
              <a:srgbClr val="AE7CBE"/>
            </a:solidFill>
            <a:prstDash val="solid"/>
            <a:miter lim="800000"/>
          </a:ln>
          <a:effectLst/>
        </p:spPr>
        <p:txBody>
          <a:bodyPr lIns="96080" tIns="96080" rIns="96080" bIns="96080" anchor="ctr"/>
          <a:lstStyle/>
          <a:p>
            <a:pPr algn="ctr">
              <a:lnSpc>
                <a:spcPct val="120000"/>
              </a:lnSpc>
              <a:spcBef>
                <a:spcPts val="200"/>
              </a:spcBef>
              <a:spcAft>
                <a:spcPts val="200"/>
              </a:spcAft>
            </a:pPr>
            <a:endPar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endParaRPr lang="en-US" sz="1600" dirty="0">
              <a:solidFill>
                <a:srgbClr val="002258"/>
              </a:solidFill>
              <a:latin typeface="Arial" panose="020B0604020202020204" pitchFamily="34" charset="0"/>
              <a:ea typeface="Times New Roman" panose="02020603050405020304" pitchFamily="18" charset="0"/>
              <a:cs typeface="Arial" panose="020B0604020202020204" pitchFamily="34" charset="0"/>
            </a:endParaRPr>
          </a:p>
        </p:txBody>
      </p:sp>
      <p:sp>
        <p:nvSpPr>
          <p:cNvPr id="17" name="Freeform 9">
            <a:extLst>
              <a:ext uri="{FF2B5EF4-FFF2-40B4-BE49-F238E27FC236}">
                <a16:creationId xmlns:a16="http://schemas.microsoft.com/office/drawing/2014/main" id="{322C1F60-DCA6-2D79-6D62-B94612A9E99F}"/>
              </a:ext>
            </a:extLst>
          </p:cNvPr>
          <p:cNvSpPr/>
          <p:nvPr/>
        </p:nvSpPr>
        <p:spPr bwMode="auto">
          <a:xfrm>
            <a:off x="600070" y="3975511"/>
            <a:ext cx="2961207" cy="83121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F2E8F8"/>
          </a:solidFill>
          <a:ln w="19050" cap="flat" cmpd="sng" algn="ctr">
            <a:solidFill>
              <a:srgbClr val="AE7CBE"/>
            </a:solidFill>
            <a:prstDash val="solid"/>
            <a:miter lim="800000"/>
          </a:ln>
          <a:effectLst/>
        </p:spPr>
        <p:txBody>
          <a:bodyPr lIns="96080" tIns="96080" rIns="96080" bIns="96080" anchor="ctr"/>
          <a:lstStyle/>
          <a:p>
            <a:pPr algn="ctr">
              <a:lnSpc>
                <a:spcPct val="120000"/>
              </a:lnSpc>
              <a:spcBef>
                <a:spcPts val="200"/>
              </a:spcBef>
              <a:spcAft>
                <a:spcPts val="200"/>
              </a:spcAft>
            </a:pPr>
            <a:endPar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endParaRPr lang="en-US" sz="1600" dirty="0">
              <a:solidFill>
                <a:srgbClr val="002258"/>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Freeform 11">
            <a:extLst>
              <a:ext uri="{FF2B5EF4-FFF2-40B4-BE49-F238E27FC236}">
                <a16:creationId xmlns:a16="http://schemas.microsoft.com/office/drawing/2014/main" id="{C5E78FCC-B3DD-0D69-AB2F-928E386B377B}"/>
              </a:ext>
            </a:extLst>
          </p:cNvPr>
          <p:cNvSpPr/>
          <p:nvPr/>
        </p:nvSpPr>
        <p:spPr bwMode="auto">
          <a:xfrm>
            <a:off x="8586078" y="2706515"/>
            <a:ext cx="2950818" cy="829655"/>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cap="flat" cmpd="sng" algn="ctr">
            <a:solidFill>
              <a:srgbClr val="4896AE"/>
            </a:solidFill>
            <a:prstDash val="solid"/>
            <a:miter lim="800000"/>
          </a:ln>
          <a:effectLst/>
        </p:spPr>
        <p:txBody>
          <a:bodyPr lIns="96080" tIns="96080" rIns="96080" bIns="96080" anchor="ctr"/>
          <a:lstStyle/>
          <a:p>
            <a:pPr algn="ctr">
              <a:lnSpc>
                <a:spcPct val="120000"/>
              </a:lnSpc>
              <a:spcBef>
                <a:spcPts val="200"/>
              </a:spcBef>
              <a:spcAft>
                <a:spcPts val="200"/>
              </a:spcAft>
            </a:pPr>
            <a:endPar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endParaRPr lang="en-US" sz="1600" dirty="0">
              <a:solidFill>
                <a:srgbClr val="002258"/>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Freeform 12">
            <a:extLst>
              <a:ext uri="{FF2B5EF4-FFF2-40B4-BE49-F238E27FC236}">
                <a16:creationId xmlns:a16="http://schemas.microsoft.com/office/drawing/2014/main" id="{4A5F6825-D834-D286-288E-882503A09529}"/>
              </a:ext>
            </a:extLst>
          </p:cNvPr>
          <p:cNvSpPr/>
          <p:nvPr/>
        </p:nvSpPr>
        <p:spPr bwMode="auto">
          <a:xfrm>
            <a:off x="8587380" y="3975511"/>
            <a:ext cx="2949516" cy="83121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cap="flat" cmpd="sng" algn="ctr">
            <a:solidFill>
              <a:srgbClr val="4896AE"/>
            </a:solidFill>
            <a:prstDash val="solid"/>
            <a:miter lim="800000"/>
          </a:ln>
          <a:effectLst/>
        </p:spPr>
        <p:txBody>
          <a:bodyPr lIns="96080" tIns="96080" rIns="96080" bIns="96080" anchor="ctr"/>
          <a:lstStyle/>
          <a:p>
            <a:pPr algn="ctr">
              <a:lnSpc>
                <a:spcPct val="120000"/>
              </a:lnSpc>
              <a:spcBef>
                <a:spcPts val="200"/>
              </a:spcBef>
              <a:spcAft>
                <a:spcPts val="200"/>
              </a:spcAft>
            </a:pPr>
            <a:endPar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Freeform 13">
            <a:extLst>
              <a:ext uri="{FF2B5EF4-FFF2-40B4-BE49-F238E27FC236}">
                <a16:creationId xmlns:a16="http://schemas.microsoft.com/office/drawing/2014/main" id="{57C0B3CC-A750-7082-4D84-7B4DAEA347A3}"/>
              </a:ext>
            </a:extLst>
          </p:cNvPr>
          <p:cNvSpPr/>
          <p:nvPr/>
        </p:nvSpPr>
        <p:spPr bwMode="auto">
          <a:xfrm>
            <a:off x="8575688" y="5244506"/>
            <a:ext cx="2961207" cy="83121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cap="flat" cmpd="sng" algn="ctr">
            <a:solidFill>
              <a:srgbClr val="4896AE"/>
            </a:solidFill>
            <a:prstDash val="solid"/>
            <a:miter lim="800000"/>
          </a:ln>
          <a:effectLst/>
        </p:spPr>
        <p:txBody>
          <a:bodyPr lIns="96080" tIns="96080" rIns="96080" bIns="96080" anchor="ctr"/>
          <a:lstStyle/>
          <a:p>
            <a:pPr algn="ctr">
              <a:lnSpc>
                <a:spcPct val="120000"/>
              </a:lnSpc>
              <a:spcBef>
                <a:spcPts val="200"/>
              </a:spcBef>
              <a:spcAft>
                <a:spcPts val="200"/>
              </a:spcAft>
            </a:pPr>
            <a:endPar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2" name="Graphic 21" descr="Laptop with solid fill">
            <a:extLst>
              <a:ext uri="{FF2B5EF4-FFF2-40B4-BE49-F238E27FC236}">
                <a16:creationId xmlns:a16="http://schemas.microsoft.com/office/drawing/2014/main" id="{FFB8BB35-4706-AEB1-559B-8C1031A3DD1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534" y="2850468"/>
            <a:ext cx="552927" cy="552927"/>
          </a:xfrm>
          <a:prstGeom prst="rect">
            <a:avLst/>
          </a:prstGeom>
        </p:spPr>
      </p:pic>
      <p:pic>
        <p:nvPicPr>
          <p:cNvPr id="24" name="Graphic 23" descr="Help with solid fill">
            <a:extLst>
              <a:ext uri="{FF2B5EF4-FFF2-40B4-BE49-F238E27FC236}">
                <a16:creationId xmlns:a16="http://schemas.microsoft.com/office/drawing/2014/main" id="{C9DD1513-B8B5-78F8-F89B-E8647F97A95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709" y="4166741"/>
            <a:ext cx="493836" cy="493836"/>
          </a:xfrm>
          <a:prstGeom prst="rect">
            <a:avLst/>
          </a:prstGeom>
        </p:spPr>
      </p:pic>
      <p:pic>
        <p:nvPicPr>
          <p:cNvPr id="25" name="Graphic 24" descr="Artificial Intelligence with solid fill">
            <a:extLst>
              <a:ext uri="{FF2B5EF4-FFF2-40B4-BE49-F238E27FC236}">
                <a16:creationId xmlns:a16="http://schemas.microsoft.com/office/drawing/2014/main" id="{6CF7072A-43A6-3EB3-977A-7F225613589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5880" y="2870189"/>
            <a:ext cx="498199" cy="498199"/>
          </a:xfrm>
          <a:prstGeom prst="rect">
            <a:avLst/>
          </a:prstGeom>
        </p:spPr>
      </p:pic>
      <p:pic>
        <p:nvPicPr>
          <p:cNvPr id="26" name="Graphic 25" descr="Users with solid fill">
            <a:extLst>
              <a:ext uri="{FF2B5EF4-FFF2-40B4-BE49-F238E27FC236}">
                <a16:creationId xmlns:a16="http://schemas.microsoft.com/office/drawing/2014/main" id="{5D6025E7-C086-681F-DD80-6B369A1C7B4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43237" y="4088635"/>
            <a:ext cx="658641" cy="658641"/>
          </a:xfrm>
          <a:prstGeom prst="rect">
            <a:avLst/>
          </a:prstGeom>
        </p:spPr>
      </p:pic>
      <p:pic>
        <p:nvPicPr>
          <p:cNvPr id="27" name="Graphic 26" descr="Hospital with solid fill">
            <a:extLst>
              <a:ext uri="{FF2B5EF4-FFF2-40B4-BE49-F238E27FC236}">
                <a16:creationId xmlns:a16="http://schemas.microsoft.com/office/drawing/2014/main" id="{A2ADCD68-0836-C04B-9D0B-41B7538A968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39488" y="5324429"/>
            <a:ext cx="600286" cy="600286"/>
          </a:xfrm>
          <a:prstGeom prst="rect">
            <a:avLst/>
          </a:prstGeom>
        </p:spPr>
      </p:pic>
      <p:sp>
        <p:nvSpPr>
          <p:cNvPr id="28" name="TextBox 27">
            <a:extLst>
              <a:ext uri="{FF2B5EF4-FFF2-40B4-BE49-F238E27FC236}">
                <a16:creationId xmlns:a16="http://schemas.microsoft.com/office/drawing/2014/main" id="{11780D74-17B8-3075-9BDB-88A43B2D9FB2}"/>
              </a:ext>
            </a:extLst>
          </p:cNvPr>
          <p:cNvSpPr txBox="1"/>
          <p:nvPr/>
        </p:nvSpPr>
        <p:spPr>
          <a:xfrm>
            <a:off x="9347596" y="2774034"/>
            <a:ext cx="2145782" cy="656077"/>
          </a:xfrm>
          <a:prstGeom prst="rect">
            <a:avLst/>
          </a:prstGeom>
          <a:noFill/>
        </p:spPr>
        <p:txBody>
          <a:bodyPr wrap="square">
            <a:spAutoFit/>
          </a:bodyPr>
          <a:lstStyle/>
          <a:p>
            <a:pPr marL="0" marR="0" lvl="0" indent="0" defTabSz="914400" rtl="0" eaLnBrk="1" fontAlgn="auto" latinLnBrk="0" hangingPunct="1">
              <a:lnSpc>
                <a:spcPct val="120000"/>
              </a:lnSpc>
              <a:spcBef>
                <a:spcPts val="200"/>
              </a:spcBef>
              <a:spcAft>
                <a:spcPts val="200"/>
              </a:spcAft>
              <a:buClrTx/>
              <a:buSzTx/>
              <a:buFontTx/>
              <a:buNone/>
              <a:tabLst/>
              <a:defRPr/>
            </a:pPr>
            <a:r>
              <a:rPr kumimoji="0" lang="en-US" sz="1600" b="0" i="0" u="none" strike="noStrike" kern="1200" cap="none" spc="0" normalizeH="0" baseline="0" noProof="0" dirty="0">
                <a:ln>
                  <a:noFill/>
                </a:ln>
                <a:solidFill>
                  <a:srgbClr val="002258"/>
                </a:solidFill>
                <a:effectLst/>
                <a:uLnTx/>
                <a:uFillTx/>
                <a:latin typeface="Arial" panose="020B0604020202020204" pitchFamily="34" charset="0"/>
                <a:ea typeface="Times New Roman" panose="02020603050405020304" pitchFamily="18" charset="0"/>
                <a:cs typeface="Arial" panose="020B0604020202020204" pitchFamily="34" charset="0"/>
              </a:rPr>
              <a:t>Physical / psychological factors</a:t>
            </a:r>
            <a:endParaRPr kumimoji="0" lang="en-GB" sz="1600" b="0" i="0" u="none" strike="noStrike" kern="1200" cap="none" spc="0" normalizeH="0" baseline="0" noProof="0" dirty="0">
              <a:ln>
                <a:noFill/>
              </a:ln>
              <a:solidFill>
                <a:srgbClr val="002258"/>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9" name="TextBox 28">
            <a:extLst>
              <a:ext uri="{FF2B5EF4-FFF2-40B4-BE49-F238E27FC236}">
                <a16:creationId xmlns:a16="http://schemas.microsoft.com/office/drawing/2014/main" id="{72C32900-1609-2E96-E73C-A064419961FA}"/>
              </a:ext>
            </a:extLst>
          </p:cNvPr>
          <p:cNvSpPr txBox="1"/>
          <p:nvPr/>
        </p:nvSpPr>
        <p:spPr>
          <a:xfrm>
            <a:off x="9391113" y="5343503"/>
            <a:ext cx="1974852" cy="656077"/>
          </a:xfrm>
          <a:prstGeom prst="rect">
            <a:avLst/>
          </a:prstGeom>
          <a:noFill/>
        </p:spPr>
        <p:txBody>
          <a:bodyPr wrap="square">
            <a:spAutoFit/>
          </a:bodyPr>
          <a:lstStyle/>
          <a:p>
            <a:pP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Limitations in pre-operative TKR care</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F992AC8-5803-B28C-7EE6-81D6FDC0627D}"/>
              </a:ext>
            </a:extLst>
          </p:cNvPr>
          <p:cNvSpPr txBox="1"/>
          <p:nvPr/>
        </p:nvSpPr>
        <p:spPr>
          <a:xfrm>
            <a:off x="9401878" y="4066770"/>
            <a:ext cx="2135017" cy="656077"/>
          </a:xfrm>
          <a:prstGeom prst="rect">
            <a:avLst/>
          </a:prstGeom>
          <a:noFill/>
        </p:spPr>
        <p:txBody>
          <a:bodyPr wrap="square">
            <a:spAutoFit/>
          </a:bodyPr>
          <a:lstStyle/>
          <a:p>
            <a:pP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Social / work-related factors</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TextBox 31">
            <a:extLst>
              <a:ext uri="{FF2B5EF4-FFF2-40B4-BE49-F238E27FC236}">
                <a16:creationId xmlns:a16="http://schemas.microsoft.com/office/drawing/2014/main" id="{300CFEB9-C422-3F61-14C7-C58EE8E8BE08}"/>
              </a:ext>
            </a:extLst>
          </p:cNvPr>
          <p:cNvSpPr txBox="1"/>
          <p:nvPr/>
        </p:nvSpPr>
        <p:spPr>
          <a:xfrm>
            <a:off x="1377977" y="2938984"/>
            <a:ext cx="2164289" cy="360612"/>
          </a:xfrm>
          <a:prstGeom prst="rect">
            <a:avLst/>
          </a:prstGeom>
          <a:noFill/>
        </p:spPr>
        <p:txBody>
          <a:bodyPr wrap="square">
            <a:spAutoFit/>
          </a:bodyPr>
          <a:lstStyle/>
          <a:p>
            <a:pP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Digital tools</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3" name="TextBox 32">
            <a:extLst>
              <a:ext uri="{FF2B5EF4-FFF2-40B4-BE49-F238E27FC236}">
                <a16:creationId xmlns:a16="http://schemas.microsoft.com/office/drawing/2014/main" id="{23732048-8B7E-83C8-1443-1AE2CEEA4527}"/>
              </a:ext>
            </a:extLst>
          </p:cNvPr>
          <p:cNvSpPr txBox="1"/>
          <p:nvPr/>
        </p:nvSpPr>
        <p:spPr>
          <a:xfrm>
            <a:off x="1398484" y="4063079"/>
            <a:ext cx="1849172" cy="656077"/>
          </a:xfrm>
          <a:prstGeom prst="rect">
            <a:avLst/>
          </a:prstGeom>
          <a:noFill/>
        </p:spPr>
        <p:txBody>
          <a:bodyPr wrap="square">
            <a:spAutoFit/>
          </a:bodyPr>
          <a:lstStyle/>
          <a:p>
            <a:pP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Pre-operative education</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0" name="Freeform 8">
            <a:extLst>
              <a:ext uri="{FF2B5EF4-FFF2-40B4-BE49-F238E27FC236}">
                <a16:creationId xmlns:a16="http://schemas.microsoft.com/office/drawing/2014/main" id="{B590AB79-3F6F-55E2-6261-F1BCF96E8142}"/>
              </a:ext>
            </a:extLst>
          </p:cNvPr>
          <p:cNvSpPr/>
          <p:nvPr/>
        </p:nvSpPr>
        <p:spPr bwMode="auto">
          <a:xfrm>
            <a:off x="600070" y="5244506"/>
            <a:ext cx="2957830" cy="831213"/>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F2E8F8"/>
          </a:solidFill>
          <a:ln w="19050" cap="flat" cmpd="sng" algn="ctr">
            <a:solidFill>
              <a:srgbClr val="AE7CBE"/>
            </a:solidFill>
            <a:prstDash val="solid"/>
            <a:miter lim="800000"/>
          </a:ln>
          <a:effectLst/>
        </p:spPr>
        <p:txBody>
          <a:bodyPr lIns="96080" tIns="96080" rIns="96080" bIns="96080" anchor="ctr"/>
          <a:lstStyle/>
          <a:p>
            <a:pPr algn="ctr">
              <a:lnSpc>
                <a:spcPct val="120000"/>
              </a:lnSpc>
              <a:spcBef>
                <a:spcPts val="200"/>
              </a:spcBef>
              <a:spcAft>
                <a:spcPts val="200"/>
              </a:spcAft>
            </a:pPr>
            <a:endPar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endParaRPr lang="en-US" sz="1600" dirty="0">
              <a:solidFill>
                <a:srgbClr val="002258"/>
              </a:solidFill>
              <a:latin typeface="Arial" panose="020B0604020202020204" pitchFamily="34" charset="0"/>
              <a:ea typeface="Times New Roman" panose="02020603050405020304" pitchFamily="18" charset="0"/>
              <a:cs typeface="Arial" panose="020B0604020202020204" pitchFamily="34" charset="0"/>
            </a:endParaRPr>
          </a:p>
        </p:txBody>
      </p:sp>
      <p:sp>
        <p:nvSpPr>
          <p:cNvPr id="34" name="TextBox 33">
            <a:extLst>
              <a:ext uri="{FF2B5EF4-FFF2-40B4-BE49-F238E27FC236}">
                <a16:creationId xmlns:a16="http://schemas.microsoft.com/office/drawing/2014/main" id="{2C14FE87-8C61-DDB8-06A1-77A4F7D9BAFC}"/>
              </a:ext>
            </a:extLst>
          </p:cNvPr>
          <p:cNvSpPr txBox="1"/>
          <p:nvPr/>
        </p:nvSpPr>
        <p:spPr>
          <a:xfrm>
            <a:off x="1398484" y="5490357"/>
            <a:ext cx="2143781" cy="360612"/>
          </a:xfrm>
          <a:prstGeom prst="rect">
            <a:avLst/>
          </a:prstGeom>
          <a:noFill/>
        </p:spPr>
        <p:txBody>
          <a:bodyPr wrap="square">
            <a:spAutoFit/>
          </a:bodyPr>
          <a:lstStyle/>
          <a:p>
            <a:pPr>
              <a:lnSpc>
                <a:spcPct val="120000"/>
              </a:lnSpc>
              <a:spcBef>
                <a:spcPts val="200"/>
              </a:spcBef>
              <a:spcAft>
                <a:spcPts val="200"/>
              </a:spcAft>
            </a:pPr>
            <a:r>
              <a:rPr lang="en-US"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Prehabilitation</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3" name="Graphic 22" descr="Walk with solid fill">
            <a:extLst>
              <a:ext uri="{FF2B5EF4-FFF2-40B4-BE49-F238E27FC236}">
                <a16:creationId xmlns:a16="http://schemas.microsoft.com/office/drawing/2014/main" id="{9309337E-FBA1-D8B9-2970-7F5E41FF809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2661" y="5388716"/>
            <a:ext cx="563894" cy="563894"/>
          </a:xfrm>
          <a:prstGeom prst="rect">
            <a:avLst/>
          </a:prstGeom>
        </p:spPr>
      </p:pic>
      <p:sp>
        <p:nvSpPr>
          <p:cNvPr id="36" name="TextBox 35">
            <a:extLst>
              <a:ext uri="{FF2B5EF4-FFF2-40B4-BE49-F238E27FC236}">
                <a16:creationId xmlns:a16="http://schemas.microsoft.com/office/drawing/2014/main" id="{2CB91B73-C4A0-AA26-ED1A-94478267D829}"/>
              </a:ext>
            </a:extLst>
          </p:cNvPr>
          <p:cNvSpPr txBox="1"/>
          <p:nvPr/>
        </p:nvSpPr>
        <p:spPr>
          <a:xfrm>
            <a:off x="1729358" y="1391600"/>
            <a:ext cx="8733283" cy="435760"/>
          </a:xfrm>
          <a:prstGeom prst="rect">
            <a:avLst/>
          </a:prstGeom>
          <a:noFill/>
        </p:spPr>
        <p:txBody>
          <a:bodyPr wrap="square">
            <a:spAutoFit/>
          </a:bodyPr>
          <a:lstStyle/>
          <a:p>
            <a:pPr algn="ctr">
              <a:lnSpc>
                <a:spcPct val="140000"/>
              </a:lnSpc>
              <a:spcBef>
                <a:spcPts val="400"/>
              </a:spcBef>
              <a:spcAft>
                <a:spcPts val="800"/>
              </a:spcAft>
            </a:pPr>
            <a:r>
              <a:rPr lang="en-GB" b="1" dirty="0">
                <a:solidFill>
                  <a:srgbClr val="002258"/>
                </a:solidFill>
                <a:latin typeface="Arial" panose="020B0604020202020204" pitchFamily="34" charset="0"/>
                <a:cs typeface="Arial" panose="020B0604020202020204" pitchFamily="34" charset="0"/>
              </a:rPr>
              <a:t>Focus groups </a:t>
            </a:r>
            <a:r>
              <a:rPr lang="en-GB" dirty="0">
                <a:solidFill>
                  <a:srgbClr val="002258"/>
                </a:solidFill>
                <a:latin typeface="Arial" panose="020B0604020202020204" pitchFamily="34" charset="0"/>
                <a:cs typeface="Arial" panose="020B0604020202020204" pitchFamily="34" charset="0"/>
              </a:rPr>
              <a:t>with </a:t>
            </a:r>
            <a:r>
              <a:rPr lang="en-GB" b="1" dirty="0">
                <a:solidFill>
                  <a:srgbClr val="002258"/>
                </a:solidFill>
                <a:latin typeface="Arial" panose="020B0604020202020204" pitchFamily="34" charset="0"/>
                <a:cs typeface="Arial" panose="020B0604020202020204" pitchFamily="34" charset="0"/>
              </a:rPr>
              <a:t>14 patients </a:t>
            </a:r>
            <a:r>
              <a:rPr lang="en-GB" dirty="0">
                <a:solidFill>
                  <a:srgbClr val="002258"/>
                </a:solidFill>
                <a:latin typeface="Arial" panose="020B0604020202020204" pitchFamily="34" charset="0"/>
                <a:cs typeface="Arial" panose="020B0604020202020204" pitchFamily="34" charset="0"/>
              </a:rPr>
              <a:t>who were awaiting and/or had undergone TKR</a:t>
            </a:r>
          </a:p>
        </p:txBody>
      </p:sp>
    </p:spTree>
    <p:extLst>
      <p:ext uri="{BB962C8B-B14F-4D97-AF65-F5344CB8AC3E}">
        <p14:creationId xmlns:p14="http://schemas.microsoft.com/office/powerpoint/2010/main" val="39432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6" grpId="0" animBg="1"/>
      <p:bldP spid="17" grpId="0" animBg="1"/>
      <p:bldP spid="19" grpId="0" animBg="1"/>
      <p:bldP spid="20" grpId="0" animBg="1"/>
      <p:bldP spid="21" grpId="0" animBg="1"/>
      <p:bldP spid="28" grpId="0"/>
      <p:bldP spid="29" grpId="0"/>
      <p:bldP spid="30" grpId="0"/>
      <p:bldP spid="32" grpId="0"/>
      <p:bldP spid="33" grpId="0"/>
      <p:bldP spid="40" grpId="0" animBg="1"/>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BD4D4-D820-EDE2-61D8-0CD2704C71CB}"/>
              </a:ext>
            </a:extLst>
          </p:cNvPr>
          <p:cNvSpPr/>
          <p:nvPr/>
        </p:nvSpPr>
        <p:spPr>
          <a:xfrm>
            <a:off x="0" y="397540"/>
            <a:ext cx="12192000" cy="6460459"/>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Barriers and facilitators tables</a:t>
            </a:r>
          </a:p>
        </p:txBody>
      </p:sp>
      <p:graphicFrame>
        <p:nvGraphicFramePr>
          <p:cNvPr id="6" name="Table 5">
            <a:extLst>
              <a:ext uri="{FF2B5EF4-FFF2-40B4-BE49-F238E27FC236}">
                <a16:creationId xmlns:a16="http://schemas.microsoft.com/office/drawing/2014/main" id="{50132760-205F-54A5-EDAE-DCCC99057CFF}"/>
              </a:ext>
            </a:extLst>
          </p:cNvPr>
          <p:cNvGraphicFramePr>
            <a:graphicFrameLocks noGrp="1"/>
          </p:cNvGraphicFramePr>
          <p:nvPr/>
        </p:nvGraphicFramePr>
        <p:xfrm>
          <a:off x="925419" y="2182221"/>
          <a:ext cx="6485575" cy="3387142"/>
        </p:xfrm>
        <a:graphic>
          <a:graphicData uri="http://schemas.openxmlformats.org/drawingml/2006/table">
            <a:tbl>
              <a:tblPr firstRow="1" bandRow="1">
                <a:tableStyleId>{5C22544A-7EE6-4342-B048-85BDC9FD1C3A}</a:tableStyleId>
              </a:tblPr>
              <a:tblGrid>
                <a:gridCol w="1941799">
                  <a:extLst>
                    <a:ext uri="{9D8B030D-6E8A-4147-A177-3AD203B41FA5}">
                      <a16:colId xmlns:a16="http://schemas.microsoft.com/office/drawing/2014/main" val="1164232814"/>
                    </a:ext>
                  </a:extLst>
                </a:gridCol>
                <a:gridCol w="1941799">
                  <a:extLst>
                    <a:ext uri="{9D8B030D-6E8A-4147-A177-3AD203B41FA5}">
                      <a16:colId xmlns:a16="http://schemas.microsoft.com/office/drawing/2014/main" val="613396366"/>
                    </a:ext>
                  </a:extLst>
                </a:gridCol>
                <a:gridCol w="2601977">
                  <a:extLst>
                    <a:ext uri="{9D8B030D-6E8A-4147-A177-3AD203B41FA5}">
                      <a16:colId xmlns:a16="http://schemas.microsoft.com/office/drawing/2014/main" val="4235443203"/>
                    </a:ext>
                  </a:extLst>
                </a:gridCol>
              </a:tblGrid>
              <a:tr h="445778">
                <a:tc>
                  <a:txBody>
                    <a:bodyPr/>
                    <a:lstStyle/>
                    <a:p>
                      <a:pPr algn="ctr">
                        <a:lnSpc>
                          <a:spcPct val="120000"/>
                        </a:lnSpc>
                        <a:spcBef>
                          <a:spcPts val="200"/>
                        </a:spcBef>
                        <a:spcAft>
                          <a:spcPts val="200"/>
                        </a:spcAft>
                      </a:pPr>
                      <a:r>
                        <a:rPr lang="en-GB" sz="1600" dirty="0">
                          <a:latin typeface="Arial" panose="020B0604020202020204" pitchFamily="34" charset="0"/>
                          <a:cs typeface="Arial" panose="020B0604020202020204" pitchFamily="34" charset="0"/>
                        </a:rPr>
                        <a:t>Barrier</a:t>
                      </a:r>
                    </a:p>
                  </a:txBody>
                  <a:tcPr>
                    <a:lnL w="19050" cap="flat" cmpd="sng" algn="ctr">
                      <a:solidFill>
                        <a:srgbClr val="5CA5BC"/>
                      </a:solidFill>
                      <a:prstDash val="solid"/>
                      <a:round/>
                      <a:headEnd type="none" w="med" len="med"/>
                      <a:tailEnd type="none" w="med" len="med"/>
                    </a:lnL>
                    <a:lnR w="12700" cap="flat" cmpd="sng" algn="ctr">
                      <a:solidFill>
                        <a:srgbClr val="92C3D2"/>
                      </a:solidFill>
                      <a:prstDash val="solid"/>
                      <a:round/>
                      <a:headEnd type="none" w="med" len="med"/>
                      <a:tailEnd type="none" w="med" len="med"/>
                    </a:lnR>
                    <a:lnT w="19050" cap="flat" cmpd="sng" algn="ctr">
                      <a:solidFill>
                        <a:srgbClr val="5CA5BC"/>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002258"/>
                    </a:solidFill>
                  </a:tcPr>
                </a:tc>
                <a:tc>
                  <a:txBody>
                    <a:bodyPr/>
                    <a:lstStyle/>
                    <a:p>
                      <a:pPr algn="ctr">
                        <a:lnSpc>
                          <a:spcPct val="120000"/>
                        </a:lnSpc>
                        <a:spcBef>
                          <a:spcPts val="200"/>
                        </a:spcBef>
                        <a:spcAft>
                          <a:spcPts val="200"/>
                        </a:spcAft>
                      </a:pPr>
                      <a:r>
                        <a:rPr lang="en-GB" sz="1600" dirty="0">
                          <a:latin typeface="Arial" panose="020B0604020202020204" pitchFamily="34" charset="0"/>
                          <a:cs typeface="Arial" panose="020B0604020202020204" pitchFamily="34" charset="0"/>
                        </a:rPr>
                        <a:t>Facilitator</a:t>
                      </a:r>
                    </a:p>
                  </a:txBody>
                  <a:tcPr>
                    <a:lnL w="12700" cap="flat" cmpd="sng" algn="ctr">
                      <a:solidFill>
                        <a:srgbClr val="92C3D2"/>
                      </a:solidFill>
                      <a:prstDash val="solid"/>
                      <a:round/>
                      <a:headEnd type="none" w="med" len="med"/>
                      <a:tailEnd type="none" w="med" len="med"/>
                    </a:lnL>
                    <a:lnR w="12700" cap="flat" cmpd="sng" algn="ctr">
                      <a:solidFill>
                        <a:srgbClr val="92C3D2"/>
                      </a:solidFill>
                      <a:prstDash val="solid"/>
                      <a:round/>
                      <a:headEnd type="none" w="med" len="med"/>
                      <a:tailEnd type="none" w="med" len="med"/>
                    </a:lnR>
                    <a:lnT w="19050" cap="flat" cmpd="sng" algn="ctr">
                      <a:solidFill>
                        <a:srgbClr val="5CA5BC"/>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002258"/>
                    </a:solidFill>
                  </a:tcPr>
                </a:tc>
                <a:tc>
                  <a:txBody>
                    <a:bodyPr/>
                    <a:lstStyle/>
                    <a:p>
                      <a:pPr algn="ctr">
                        <a:lnSpc>
                          <a:spcPct val="120000"/>
                        </a:lnSpc>
                        <a:spcBef>
                          <a:spcPts val="200"/>
                        </a:spcBef>
                        <a:spcAft>
                          <a:spcPts val="200"/>
                        </a:spcAft>
                      </a:pPr>
                      <a:r>
                        <a:rPr lang="en-GB" sz="1600" dirty="0">
                          <a:latin typeface="Arial" panose="020B0604020202020204" pitchFamily="34" charset="0"/>
                          <a:cs typeface="Arial" panose="020B0604020202020204" pitchFamily="34" charset="0"/>
                        </a:rPr>
                        <a:t>Design feature</a:t>
                      </a:r>
                    </a:p>
                  </a:txBody>
                  <a:tcPr>
                    <a:lnL w="12700" cap="flat" cmpd="sng" algn="ctr">
                      <a:solidFill>
                        <a:srgbClr val="92C3D2"/>
                      </a:solidFill>
                      <a:prstDash val="solid"/>
                      <a:round/>
                      <a:headEnd type="none" w="med" len="med"/>
                      <a:tailEnd type="none" w="med" len="med"/>
                    </a:lnL>
                    <a:lnR w="19050" cap="flat" cmpd="sng" algn="ctr">
                      <a:solidFill>
                        <a:srgbClr val="5CA5BC"/>
                      </a:solidFill>
                      <a:prstDash val="solid"/>
                      <a:round/>
                      <a:headEnd type="none" w="med" len="med"/>
                      <a:tailEnd type="none" w="med" len="med"/>
                    </a:lnR>
                    <a:lnT w="19050" cap="flat" cmpd="sng" algn="ctr">
                      <a:solidFill>
                        <a:srgbClr val="5CA5BC"/>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002258"/>
                    </a:solidFill>
                  </a:tcPr>
                </a:tc>
                <a:extLst>
                  <a:ext uri="{0D108BD9-81ED-4DB2-BD59-A6C34878D82A}">
                    <a16:rowId xmlns:a16="http://schemas.microsoft.com/office/drawing/2014/main" val="2254486804"/>
                  </a:ext>
                </a:extLst>
              </a:tr>
              <a:tr h="769081">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Fear of damaging knee</a:t>
                      </a:r>
                    </a:p>
                  </a:txBody>
                  <a:tcPr>
                    <a:lnL w="19050" cap="flat" cmpd="sng" algn="ctr">
                      <a:solidFill>
                        <a:srgbClr val="5CA5BC"/>
                      </a:solidFill>
                      <a:prstDash val="solid"/>
                      <a:round/>
                      <a:headEnd type="none" w="med" len="med"/>
                      <a:tailEnd type="none" w="med" len="med"/>
                    </a:lnL>
                    <a:lnR w="12700" cap="flat" cmpd="sng" algn="ctr">
                      <a:solidFill>
                        <a:srgbClr val="92C3D2"/>
                      </a:solidFill>
                      <a:prstDash val="solid"/>
                      <a:round/>
                      <a:headEnd type="none" w="med" len="med"/>
                      <a:tailEnd type="none" w="med" len="med"/>
                    </a:lnR>
                    <a:lnT w="12700" cap="flat" cmpd="sng" algn="ctr">
                      <a:solidFill>
                        <a:srgbClr val="92C3D2"/>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E7DBF5"/>
                    </a:solidFill>
                  </a:tcPr>
                </a:tc>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N/A</a:t>
                      </a:r>
                    </a:p>
                  </a:txBody>
                  <a:tcPr>
                    <a:lnL w="12700" cap="flat" cmpd="sng" algn="ctr">
                      <a:solidFill>
                        <a:srgbClr val="92C3D2"/>
                      </a:solidFill>
                      <a:prstDash val="solid"/>
                      <a:round/>
                      <a:headEnd type="none" w="med" len="med"/>
                      <a:tailEnd type="none" w="med" len="med"/>
                    </a:lnL>
                    <a:lnR w="12700" cap="flat" cmpd="sng" algn="ctr">
                      <a:solidFill>
                        <a:srgbClr val="92C3D2"/>
                      </a:solidFill>
                      <a:prstDash val="solid"/>
                      <a:round/>
                      <a:headEnd type="none" w="med" len="med"/>
                      <a:tailEnd type="none" w="med" len="med"/>
                    </a:lnR>
                    <a:lnT w="12700" cap="flat" cmpd="sng" algn="ctr">
                      <a:solidFill>
                        <a:srgbClr val="92C3D2"/>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E7DBF5"/>
                    </a:solidFill>
                  </a:tcPr>
                </a:tc>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Reassurance</a:t>
                      </a:r>
                    </a:p>
                  </a:txBody>
                  <a:tcPr>
                    <a:lnL w="12700" cap="flat" cmpd="sng" algn="ctr">
                      <a:solidFill>
                        <a:srgbClr val="92C3D2"/>
                      </a:solidFill>
                      <a:prstDash val="solid"/>
                      <a:round/>
                      <a:headEnd type="none" w="med" len="med"/>
                      <a:tailEnd type="none" w="med" len="med"/>
                    </a:lnL>
                    <a:lnR w="19050" cap="flat" cmpd="sng" algn="ctr">
                      <a:solidFill>
                        <a:srgbClr val="5CA5BC"/>
                      </a:solidFill>
                      <a:prstDash val="solid"/>
                      <a:round/>
                      <a:headEnd type="none" w="med" len="med"/>
                      <a:tailEnd type="none" w="med" len="med"/>
                    </a:lnR>
                    <a:lnT w="12700" cap="flat" cmpd="sng" algn="ctr">
                      <a:solidFill>
                        <a:srgbClr val="92C3D2"/>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E7DBF5"/>
                    </a:solidFill>
                  </a:tcPr>
                </a:tc>
                <a:extLst>
                  <a:ext uri="{0D108BD9-81ED-4DB2-BD59-A6C34878D82A}">
                    <a16:rowId xmlns:a16="http://schemas.microsoft.com/office/drawing/2014/main" val="3476721000"/>
                  </a:ext>
                </a:extLst>
              </a:tr>
              <a:tr h="787054">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N/A</a:t>
                      </a:r>
                    </a:p>
                  </a:txBody>
                  <a:tcPr>
                    <a:lnL w="19050" cap="flat" cmpd="sng" algn="ctr">
                      <a:solidFill>
                        <a:srgbClr val="5CA5BC"/>
                      </a:solidFill>
                      <a:prstDash val="solid"/>
                      <a:round/>
                      <a:headEnd type="none" w="med" len="med"/>
                      <a:tailEnd type="none" w="med" len="med"/>
                    </a:lnL>
                    <a:lnR w="12700" cap="flat" cmpd="sng" algn="ctr">
                      <a:solidFill>
                        <a:srgbClr val="92C3D2"/>
                      </a:solidFill>
                      <a:prstDash val="solid"/>
                      <a:round/>
                      <a:headEnd type="none" w="med" len="med"/>
                      <a:tailEnd type="none" w="med" len="med"/>
                    </a:lnR>
                    <a:lnT w="12700" cap="flat" cmpd="sng" algn="ctr">
                      <a:solidFill>
                        <a:srgbClr val="92C3D2"/>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E1EDD3"/>
                    </a:solidFill>
                  </a:tcPr>
                </a:tc>
                <a:tc>
                  <a:txBody>
                    <a:bodyPr/>
                    <a:lstStyle/>
                    <a:p>
                      <a:pPr marL="0" marR="0" lvl="0" indent="0" algn="l" defTabSz="914400" rtl="0" eaLnBrk="1" fontAlgn="auto" latinLnBrk="0" hangingPunct="1">
                        <a:lnSpc>
                          <a:spcPct val="120000"/>
                        </a:lnSpc>
                        <a:spcBef>
                          <a:spcPts val="200"/>
                        </a:spcBef>
                        <a:spcAft>
                          <a:spcPts val="200"/>
                        </a:spcAft>
                        <a:buClrTx/>
                        <a:buSzTx/>
                        <a:buFontTx/>
                        <a:buNone/>
                        <a:tabLst/>
                        <a:defRPr/>
                      </a:pPr>
                      <a:r>
                        <a:rPr lang="en-GB" sz="1600" dirty="0">
                          <a:solidFill>
                            <a:srgbClr val="002258"/>
                          </a:solidFill>
                          <a:latin typeface="Arial" panose="020B0604020202020204" pitchFamily="34" charset="0"/>
                          <a:cs typeface="Arial" panose="020B0604020202020204" pitchFamily="34" charset="0"/>
                        </a:rPr>
                        <a:t>Tracking exercises</a:t>
                      </a:r>
                    </a:p>
                  </a:txBody>
                  <a:tcPr>
                    <a:lnL w="12700" cap="flat" cmpd="sng" algn="ctr">
                      <a:solidFill>
                        <a:srgbClr val="92C3D2"/>
                      </a:solidFill>
                      <a:prstDash val="solid"/>
                      <a:round/>
                      <a:headEnd type="none" w="med" len="med"/>
                      <a:tailEnd type="none" w="med" len="med"/>
                    </a:lnL>
                    <a:lnR w="12700" cap="flat" cmpd="sng" algn="ctr">
                      <a:solidFill>
                        <a:srgbClr val="92C3D2"/>
                      </a:solidFill>
                      <a:prstDash val="solid"/>
                      <a:round/>
                      <a:headEnd type="none" w="med" len="med"/>
                      <a:tailEnd type="none" w="med" len="med"/>
                    </a:lnR>
                    <a:lnT w="12700" cap="flat" cmpd="sng" algn="ctr">
                      <a:solidFill>
                        <a:srgbClr val="92C3D2"/>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E1EDD3"/>
                    </a:solidFill>
                  </a:tcPr>
                </a:tc>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Online exercise diary, printable exercise diary</a:t>
                      </a:r>
                    </a:p>
                  </a:txBody>
                  <a:tcPr>
                    <a:lnL w="12700" cap="flat" cmpd="sng" algn="ctr">
                      <a:solidFill>
                        <a:srgbClr val="92C3D2"/>
                      </a:solidFill>
                      <a:prstDash val="solid"/>
                      <a:round/>
                      <a:headEnd type="none" w="med" len="med"/>
                      <a:tailEnd type="none" w="med" len="med"/>
                    </a:lnL>
                    <a:lnR w="19050" cap="flat" cmpd="sng" algn="ctr">
                      <a:solidFill>
                        <a:srgbClr val="5CA5BC"/>
                      </a:solidFill>
                      <a:prstDash val="solid"/>
                      <a:round/>
                      <a:headEnd type="none" w="med" len="med"/>
                      <a:tailEnd type="none" w="med" len="med"/>
                    </a:lnR>
                    <a:lnT w="12700" cap="flat" cmpd="sng" algn="ctr">
                      <a:solidFill>
                        <a:srgbClr val="92C3D2"/>
                      </a:solidFill>
                      <a:prstDash val="solid"/>
                      <a:round/>
                      <a:headEnd type="none" w="med" len="med"/>
                      <a:tailEnd type="none" w="med" len="med"/>
                    </a:lnT>
                    <a:lnB w="12700" cap="flat" cmpd="sng" algn="ctr">
                      <a:solidFill>
                        <a:srgbClr val="92C3D2"/>
                      </a:solidFill>
                      <a:prstDash val="solid"/>
                      <a:round/>
                      <a:headEnd type="none" w="med" len="med"/>
                      <a:tailEnd type="none" w="med" len="med"/>
                    </a:lnB>
                    <a:lnTlToBr w="12700" cmpd="sng">
                      <a:noFill/>
                      <a:prstDash val="solid"/>
                    </a:lnTlToBr>
                    <a:lnBlToTr w="12700" cmpd="sng">
                      <a:noFill/>
                      <a:prstDash val="solid"/>
                    </a:lnBlToTr>
                    <a:solidFill>
                      <a:srgbClr val="E1EDD3"/>
                    </a:solidFill>
                  </a:tcPr>
                </a:tc>
                <a:extLst>
                  <a:ext uri="{0D108BD9-81ED-4DB2-BD59-A6C34878D82A}">
                    <a16:rowId xmlns:a16="http://schemas.microsoft.com/office/drawing/2014/main" val="2954760221"/>
                  </a:ext>
                </a:extLst>
              </a:tr>
              <a:tr h="1385229">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Setting goals and not meeting them</a:t>
                      </a:r>
                    </a:p>
                  </a:txBody>
                  <a:tcPr>
                    <a:lnL w="19050" cap="flat" cmpd="sng" algn="ctr">
                      <a:solidFill>
                        <a:srgbClr val="5CA5BC"/>
                      </a:solidFill>
                      <a:prstDash val="solid"/>
                      <a:round/>
                      <a:headEnd type="none" w="med" len="med"/>
                      <a:tailEnd type="none" w="med" len="med"/>
                    </a:lnL>
                    <a:lnR w="12700" cap="flat" cmpd="sng" algn="ctr">
                      <a:solidFill>
                        <a:srgbClr val="92C3D2"/>
                      </a:solidFill>
                      <a:prstDash val="solid"/>
                      <a:round/>
                      <a:headEnd type="none" w="med" len="med"/>
                      <a:tailEnd type="none" w="med" len="med"/>
                    </a:lnR>
                    <a:lnT w="12700" cap="flat" cmpd="sng" algn="ctr">
                      <a:solidFill>
                        <a:srgbClr val="92C3D2"/>
                      </a:solidFill>
                      <a:prstDash val="solid"/>
                      <a:round/>
                      <a:headEnd type="none" w="med" len="med"/>
                      <a:tailEnd type="none" w="med" len="med"/>
                    </a:lnT>
                    <a:lnB w="19050" cap="flat" cmpd="sng" algn="ctr">
                      <a:solidFill>
                        <a:srgbClr val="5CA5BC"/>
                      </a:solidFill>
                      <a:prstDash val="solid"/>
                      <a:round/>
                      <a:headEnd type="none" w="med" len="med"/>
                      <a:tailEnd type="none" w="med" len="med"/>
                    </a:lnB>
                    <a:lnTlToBr w="12700" cmpd="sng">
                      <a:noFill/>
                      <a:prstDash val="solid"/>
                    </a:lnTlToBr>
                    <a:lnBlToTr w="12700" cmpd="sng">
                      <a:noFill/>
                      <a:prstDash val="solid"/>
                    </a:lnBlToTr>
                    <a:solidFill>
                      <a:srgbClr val="E4F5F8"/>
                    </a:solidFill>
                  </a:tcPr>
                </a:tc>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Setting and reviewing goals and receiving feedback</a:t>
                      </a:r>
                    </a:p>
                  </a:txBody>
                  <a:tcPr>
                    <a:lnL w="12700" cap="flat" cmpd="sng" algn="ctr">
                      <a:solidFill>
                        <a:srgbClr val="92C3D2"/>
                      </a:solidFill>
                      <a:prstDash val="solid"/>
                      <a:round/>
                      <a:headEnd type="none" w="med" len="med"/>
                      <a:tailEnd type="none" w="med" len="med"/>
                    </a:lnL>
                    <a:lnR w="12700" cap="flat" cmpd="sng" algn="ctr">
                      <a:solidFill>
                        <a:srgbClr val="92C3D2"/>
                      </a:solidFill>
                      <a:prstDash val="solid"/>
                      <a:round/>
                      <a:headEnd type="none" w="med" len="med"/>
                      <a:tailEnd type="none" w="med" len="med"/>
                    </a:lnR>
                    <a:lnT w="12700" cap="flat" cmpd="sng" algn="ctr">
                      <a:solidFill>
                        <a:srgbClr val="92C3D2"/>
                      </a:solidFill>
                      <a:prstDash val="solid"/>
                      <a:round/>
                      <a:headEnd type="none" w="med" len="med"/>
                      <a:tailEnd type="none" w="med" len="med"/>
                    </a:lnT>
                    <a:lnB w="19050" cap="flat" cmpd="sng" algn="ctr">
                      <a:solidFill>
                        <a:srgbClr val="5CA5BC"/>
                      </a:solidFill>
                      <a:prstDash val="solid"/>
                      <a:round/>
                      <a:headEnd type="none" w="med" len="med"/>
                      <a:tailEnd type="none" w="med" len="med"/>
                    </a:lnB>
                    <a:lnTlToBr w="12700" cmpd="sng">
                      <a:noFill/>
                      <a:prstDash val="solid"/>
                    </a:lnTlToBr>
                    <a:lnBlToTr w="12700" cmpd="sng">
                      <a:noFill/>
                      <a:prstDash val="solid"/>
                    </a:lnBlToTr>
                    <a:solidFill>
                      <a:srgbClr val="E4F5F8"/>
                    </a:solidFill>
                  </a:tcPr>
                </a:tc>
                <a:tc>
                  <a:txBody>
                    <a:bodyPr/>
                    <a:lstStyle/>
                    <a:p>
                      <a:pPr algn="l">
                        <a:lnSpc>
                          <a:spcPct val="120000"/>
                        </a:lnSpc>
                        <a:spcBef>
                          <a:spcPts val="200"/>
                        </a:spcBef>
                        <a:spcAft>
                          <a:spcPts val="200"/>
                        </a:spcAft>
                      </a:pPr>
                      <a:r>
                        <a:rPr lang="en-GB" sz="1600" dirty="0">
                          <a:solidFill>
                            <a:srgbClr val="002258"/>
                          </a:solidFill>
                          <a:latin typeface="Arial" panose="020B0604020202020204" pitchFamily="34" charset="0"/>
                          <a:cs typeface="Arial" panose="020B0604020202020204" pitchFamily="34" charset="0"/>
                        </a:rPr>
                        <a:t>Optional goal-setting feature, printable goal-setting sheet, guidance on setting realistic goals</a:t>
                      </a:r>
                    </a:p>
                  </a:txBody>
                  <a:tcPr>
                    <a:lnL w="12700" cap="flat" cmpd="sng" algn="ctr">
                      <a:solidFill>
                        <a:srgbClr val="92C3D2"/>
                      </a:solidFill>
                      <a:prstDash val="solid"/>
                      <a:round/>
                      <a:headEnd type="none" w="med" len="med"/>
                      <a:tailEnd type="none" w="med" len="med"/>
                    </a:lnL>
                    <a:lnR w="19050" cap="flat" cmpd="sng" algn="ctr">
                      <a:solidFill>
                        <a:srgbClr val="5CA5BC"/>
                      </a:solidFill>
                      <a:prstDash val="solid"/>
                      <a:round/>
                      <a:headEnd type="none" w="med" len="med"/>
                      <a:tailEnd type="none" w="med" len="med"/>
                    </a:lnR>
                    <a:lnT w="12700" cap="flat" cmpd="sng" algn="ctr">
                      <a:solidFill>
                        <a:srgbClr val="92C3D2"/>
                      </a:solidFill>
                      <a:prstDash val="solid"/>
                      <a:round/>
                      <a:headEnd type="none" w="med" len="med"/>
                      <a:tailEnd type="none" w="med" len="med"/>
                    </a:lnT>
                    <a:lnB w="19050" cap="flat" cmpd="sng" algn="ctr">
                      <a:solidFill>
                        <a:srgbClr val="5CA5BC"/>
                      </a:solidFill>
                      <a:prstDash val="solid"/>
                      <a:round/>
                      <a:headEnd type="none" w="med" len="med"/>
                      <a:tailEnd type="none" w="med" len="med"/>
                    </a:lnB>
                    <a:lnTlToBr w="12700" cmpd="sng">
                      <a:noFill/>
                      <a:prstDash val="solid"/>
                    </a:lnTlToBr>
                    <a:lnBlToTr w="12700" cmpd="sng">
                      <a:noFill/>
                      <a:prstDash val="solid"/>
                    </a:lnBlToTr>
                    <a:solidFill>
                      <a:srgbClr val="E4F5F8"/>
                    </a:solidFill>
                  </a:tcPr>
                </a:tc>
                <a:extLst>
                  <a:ext uri="{0D108BD9-81ED-4DB2-BD59-A6C34878D82A}">
                    <a16:rowId xmlns:a16="http://schemas.microsoft.com/office/drawing/2014/main" val="2242758736"/>
                  </a:ext>
                </a:extLst>
              </a:tr>
            </a:tbl>
          </a:graphicData>
        </a:graphic>
      </p:graphicFrame>
      <p:pic>
        <p:nvPicPr>
          <p:cNvPr id="31" name="Picture 30" descr="A picture containing text, screenshot, website, web page&#10;&#10;Description automatically generated">
            <a:extLst>
              <a:ext uri="{FF2B5EF4-FFF2-40B4-BE49-F238E27FC236}">
                <a16:creationId xmlns:a16="http://schemas.microsoft.com/office/drawing/2014/main" id="{07896F2B-088D-4CAC-7347-F6C706F807EE}"/>
              </a:ext>
            </a:extLst>
          </p:cNvPr>
          <p:cNvPicPr>
            <a:picLocks noChangeAspect="1"/>
          </p:cNvPicPr>
          <p:nvPr/>
        </p:nvPicPr>
        <p:blipFill rotWithShape="1">
          <a:blip r:embed="rId2">
            <a:extLst>
              <a:ext uri="{28A0092B-C50C-407E-A947-70E740481C1C}">
                <a14:useLocalDpi xmlns:a14="http://schemas.microsoft.com/office/drawing/2010/main" val="0"/>
              </a:ext>
            </a:extLst>
          </a:blip>
          <a:srcRect t="4139" b="5126"/>
          <a:stretch/>
        </p:blipFill>
        <p:spPr>
          <a:xfrm>
            <a:off x="8649379" y="1543972"/>
            <a:ext cx="2312943" cy="4663640"/>
          </a:xfrm>
          <a:prstGeom prst="rect">
            <a:avLst/>
          </a:prstGeom>
          <a:ln w="19050">
            <a:solidFill>
              <a:srgbClr val="4896AE"/>
            </a:solidFill>
          </a:ln>
        </p:spPr>
      </p:pic>
    </p:spTree>
    <p:extLst>
      <p:ext uri="{BB962C8B-B14F-4D97-AF65-F5344CB8AC3E}">
        <p14:creationId xmlns:p14="http://schemas.microsoft.com/office/powerpoint/2010/main" val="27427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BD4D4-D820-EDE2-61D8-0CD2704C71CB}"/>
              </a:ext>
            </a:extLst>
          </p:cNvPr>
          <p:cNvSpPr/>
          <p:nvPr/>
        </p:nvSpPr>
        <p:spPr>
          <a:xfrm>
            <a:off x="0" y="397540"/>
            <a:ext cx="12192000" cy="6460459"/>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Drawing on / developing theory: theoretical modelling</a:t>
            </a:r>
          </a:p>
        </p:txBody>
      </p:sp>
      <p:sp>
        <p:nvSpPr>
          <p:cNvPr id="3" name="Right Arrow 10">
            <a:extLst>
              <a:ext uri="{FF2B5EF4-FFF2-40B4-BE49-F238E27FC236}">
                <a16:creationId xmlns:a16="http://schemas.microsoft.com/office/drawing/2014/main" id="{21DD8A00-861F-B1CE-F10A-8C6F2E33C2E8}"/>
              </a:ext>
            </a:extLst>
          </p:cNvPr>
          <p:cNvSpPr/>
          <p:nvPr/>
        </p:nvSpPr>
        <p:spPr>
          <a:xfrm>
            <a:off x="3798963" y="2027557"/>
            <a:ext cx="4627536" cy="199718"/>
          </a:xfrm>
          <a:prstGeom prst="lef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5" name="Right Arrow 10">
            <a:extLst>
              <a:ext uri="{FF2B5EF4-FFF2-40B4-BE49-F238E27FC236}">
                <a16:creationId xmlns:a16="http://schemas.microsoft.com/office/drawing/2014/main" id="{B29CEBF7-7CAB-4911-FA14-FEB6BF80C90E}"/>
              </a:ext>
            </a:extLst>
          </p:cNvPr>
          <p:cNvSpPr/>
          <p:nvPr/>
        </p:nvSpPr>
        <p:spPr>
          <a:xfrm rot="13339435">
            <a:off x="1239026" y="3699424"/>
            <a:ext cx="3800550" cy="203139"/>
          </a:xfrm>
          <a:prstGeom prst="lef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7" name="Right Arrow 10">
            <a:extLst>
              <a:ext uri="{FF2B5EF4-FFF2-40B4-BE49-F238E27FC236}">
                <a16:creationId xmlns:a16="http://schemas.microsoft.com/office/drawing/2014/main" id="{E0F5AE04-6185-5BE9-14A6-99743F155B45}"/>
              </a:ext>
            </a:extLst>
          </p:cNvPr>
          <p:cNvSpPr/>
          <p:nvPr/>
        </p:nvSpPr>
        <p:spPr>
          <a:xfrm rot="18975167">
            <a:off x="7112850" y="3648550"/>
            <a:ext cx="3800550" cy="188173"/>
          </a:xfrm>
          <a:prstGeom prst="lef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B97FF437-D639-FBF7-C819-95415781BEB9}"/>
              </a:ext>
            </a:extLst>
          </p:cNvPr>
          <p:cNvCxnSpPr>
            <a:cxnSpLocks/>
            <a:stCxn id="12" idx="4"/>
          </p:cNvCxnSpPr>
          <p:nvPr/>
        </p:nvCxnSpPr>
        <p:spPr>
          <a:xfrm>
            <a:off x="6112731" y="4450079"/>
            <a:ext cx="0" cy="583283"/>
          </a:xfrm>
          <a:prstGeom prst="straightConnector1">
            <a:avLst/>
          </a:prstGeom>
          <a:ln w="57150">
            <a:solidFill>
              <a:srgbClr val="AE7CB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C056993-9D04-3B23-36BC-94EB6D53291A}"/>
              </a:ext>
            </a:extLst>
          </p:cNvPr>
          <p:cNvCxnSpPr>
            <a:cxnSpLocks/>
            <a:endCxn id="14" idx="6"/>
          </p:cNvCxnSpPr>
          <p:nvPr/>
        </p:nvCxnSpPr>
        <p:spPr>
          <a:xfrm flipV="1">
            <a:off x="7158721" y="2699656"/>
            <a:ext cx="1365030" cy="885220"/>
          </a:xfrm>
          <a:prstGeom prst="straightConnector1">
            <a:avLst/>
          </a:prstGeom>
          <a:ln w="57150">
            <a:solidFill>
              <a:srgbClr val="AE7CB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44AA297-D59A-D7B2-CE30-FBA1B0385C6E}"/>
              </a:ext>
            </a:extLst>
          </p:cNvPr>
          <p:cNvCxnSpPr>
            <a:cxnSpLocks/>
            <a:endCxn id="13" idx="5"/>
          </p:cNvCxnSpPr>
          <p:nvPr/>
        </p:nvCxnSpPr>
        <p:spPr>
          <a:xfrm flipH="1" flipV="1">
            <a:off x="3680271" y="2699656"/>
            <a:ext cx="1348242" cy="886389"/>
          </a:xfrm>
          <a:prstGeom prst="straightConnector1">
            <a:avLst/>
          </a:prstGeom>
          <a:ln w="57150">
            <a:solidFill>
              <a:srgbClr val="AE7CBE"/>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31EFFDA-9584-57C2-A110-AD8194397048}"/>
              </a:ext>
            </a:extLst>
          </p:cNvPr>
          <p:cNvSpPr/>
          <p:nvPr/>
        </p:nvSpPr>
        <p:spPr>
          <a:xfrm>
            <a:off x="4619853" y="2699656"/>
            <a:ext cx="2985756" cy="1750423"/>
          </a:xfrm>
          <a:prstGeom prst="ellipse">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200"/>
              </a:spcBef>
              <a:spcAft>
                <a:spcPts val="200"/>
              </a:spcAft>
            </a:pPr>
            <a:endParaRPr lang="en-GB" sz="1600">
              <a:solidFill>
                <a:srgbClr val="002258"/>
              </a:solidFill>
              <a:latin typeface="Arial" panose="020B0604020202020204" pitchFamily="34" charset="0"/>
              <a:cs typeface="Arial" panose="020B0604020202020204" pitchFamily="34" charset="0"/>
            </a:endParaRPr>
          </a:p>
        </p:txBody>
      </p:sp>
      <p:sp>
        <p:nvSpPr>
          <p:cNvPr id="13" name="Freeform 265">
            <a:extLst>
              <a:ext uri="{FF2B5EF4-FFF2-40B4-BE49-F238E27FC236}">
                <a16:creationId xmlns:a16="http://schemas.microsoft.com/office/drawing/2014/main" id="{08CE76B9-B619-3BB7-6A8F-0AF80C53390A}"/>
              </a:ext>
            </a:extLst>
          </p:cNvPr>
          <p:cNvSpPr/>
          <p:nvPr/>
        </p:nvSpPr>
        <p:spPr bwMode="auto">
          <a:xfrm>
            <a:off x="658254" y="1489049"/>
            <a:ext cx="3118016" cy="1210607"/>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a:solidFill>
              <a:srgbClr val="4896A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516" tIns="66516" rIns="66516" bIns="66516" anchor="ctr"/>
          <a:lstStyle/>
          <a:p>
            <a:pPr algn="ctr">
              <a:lnSpc>
                <a:spcPct val="120000"/>
              </a:lnSpc>
              <a:spcBef>
                <a:spcPts val="200"/>
              </a:spcBef>
              <a:spcAft>
                <a:spcPts val="200"/>
              </a:spcAft>
            </a:pPr>
            <a:r>
              <a:rPr lang="en-GB" sz="1600"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Guiding principles</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Six principles to guide the intervention development</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Freeform 266">
            <a:extLst>
              <a:ext uri="{FF2B5EF4-FFF2-40B4-BE49-F238E27FC236}">
                <a16:creationId xmlns:a16="http://schemas.microsoft.com/office/drawing/2014/main" id="{F4329334-3432-FC27-D419-EB1AF5CEEC86}"/>
              </a:ext>
            </a:extLst>
          </p:cNvPr>
          <p:cNvSpPr/>
          <p:nvPr/>
        </p:nvSpPr>
        <p:spPr bwMode="auto">
          <a:xfrm>
            <a:off x="8427045" y="1489048"/>
            <a:ext cx="3140962" cy="1210608"/>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a:solidFill>
              <a:srgbClr val="4896A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516" tIns="66516" rIns="66516" bIns="66516" anchor="ctr"/>
          <a:lstStyle/>
          <a:p>
            <a:pPr algn="ctr">
              <a:lnSpc>
                <a:spcPct val="120000"/>
              </a:lnSpc>
              <a:spcBef>
                <a:spcPts val="200"/>
              </a:spcBef>
              <a:spcAft>
                <a:spcPts val="200"/>
              </a:spcAft>
            </a:pPr>
            <a:r>
              <a:rPr lang="en-GB" sz="1600"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Behavioural analysis</a:t>
            </a:r>
          </a:p>
          <a:p>
            <a:pPr algn="ctr">
              <a:lnSpc>
                <a:spcPct val="120000"/>
              </a:lnSpc>
              <a:spcBef>
                <a:spcPts val="200"/>
              </a:spcBef>
              <a:spcAft>
                <a:spcPts val="200"/>
              </a:spcAft>
            </a:pPr>
            <a:r>
              <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Detailed lists of possible   intervention features</a:t>
            </a:r>
          </a:p>
        </p:txBody>
      </p:sp>
      <p:sp>
        <p:nvSpPr>
          <p:cNvPr id="16" name="Freeform 267">
            <a:extLst>
              <a:ext uri="{FF2B5EF4-FFF2-40B4-BE49-F238E27FC236}">
                <a16:creationId xmlns:a16="http://schemas.microsoft.com/office/drawing/2014/main" id="{4279AC71-B922-5868-DD02-B0243EFF5094}"/>
              </a:ext>
            </a:extLst>
          </p:cNvPr>
          <p:cNvSpPr/>
          <p:nvPr/>
        </p:nvSpPr>
        <p:spPr bwMode="auto">
          <a:xfrm>
            <a:off x="4525246" y="5033362"/>
            <a:ext cx="3141508" cy="1210607"/>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a:solidFill>
              <a:srgbClr val="4896A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516" tIns="66516" rIns="66516" bIns="66516" anchor="ctr"/>
          <a:lstStyle/>
          <a:p>
            <a:pPr algn="ctr">
              <a:lnSpc>
                <a:spcPct val="120000"/>
              </a:lnSpc>
              <a:spcBef>
                <a:spcPts val="200"/>
              </a:spcBef>
              <a:spcAft>
                <a:spcPts val="200"/>
              </a:spcAft>
            </a:pPr>
            <a:r>
              <a:rPr lang="en-GB" sz="1600"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Logic model</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Diagram showing how we think the intervention will work</a:t>
            </a:r>
            <a:endParaRPr lang="en-GB" sz="16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Freeform 268">
            <a:extLst>
              <a:ext uri="{FF2B5EF4-FFF2-40B4-BE49-F238E27FC236}">
                <a16:creationId xmlns:a16="http://schemas.microsoft.com/office/drawing/2014/main" id="{61850D89-8C35-3C6F-C35A-7D9E0533E463}"/>
              </a:ext>
            </a:extLst>
          </p:cNvPr>
          <p:cNvSpPr/>
          <p:nvPr/>
        </p:nvSpPr>
        <p:spPr bwMode="auto">
          <a:xfrm>
            <a:off x="4735220" y="3089230"/>
            <a:ext cx="2755022" cy="99129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6516" tIns="66516" rIns="66516" bIns="66516" anchor="ctr"/>
          <a:lstStyle/>
          <a:p>
            <a:pPr algn="ctr">
              <a:lnSpc>
                <a:spcPct val="120000"/>
              </a:lnSpc>
              <a:spcBef>
                <a:spcPts val="200"/>
              </a:spcBef>
              <a:spcAft>
                <a:spcPts val="200"/>
              </a:spcAft>
            </a:pPr>
            <a:r>
              <a:rPr lang="en-GB" sz="1600" b="1"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Findings from PPI discussions and the previous intervention planning phases</a:t>
            </a:r>
          </a:p>
        </p:txBody>
      </p:sp>
    </p:spTree>
    <p:extLst>
      <p:ext uri="{BB962C8B-B14F-4D97-AF65-F5344CB8AC3E}">
        <p14:creationId xmlns:p14="http://schemas.microsoft.com/office/powerpoint/2010/main" val="34127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animBg="1"/>
      <p:bldP spid="13" grpId="0" animBg="1"/>
      <p:bldP spid="14"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9D00431-73B5-5999-D438-F150314A57E3}"/>
              </a:ext>
            </a:extLst>
          </p:cNvPr>
          <p:cNvSpPr/>
          <p:nvPr/>
        </p:nvSpPr>
        <p:spPr>
          <a:xfrm>
            <a:off x="0" y="666168"/>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the Virtual Knee School prototype</a:t>
            </a:r>
          </a:p>
        </p:txBody>
      </p:sp>
      <p:sp>
        <p:nvSpPr>
          <p:cNvPr id="3" name="Rounded Rectangle 11">
            <a:extLst>
              <a:ext uri="{FF2B5EF4-FFF2-40B4-BE49-F238E27FC236}">
                <a16:creationId xmlns:a16="http://schemas.microsoft.com/office/drawing/2014/main" id="{2ADEF861-88CA-90E7-A8D0-39E1FC4B6FC5}"/>
              </a:ext>
            </a:extLst>
          </p:cNvPr>
          <p:cNvSpPr/>
          <p:nvPr/>
        </p:nvSpPr>
        <p:spPr>
          <a:xfrm>
            <a:off x="1267245" y="1435609"/>
            <a:ext cx="2565010"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F0C18AB-C0B3-3F65-0D33-F25E30BA28AF}"/>
              </a:ext>
            </a:extLst>
          </p:cNvPr>
          <p:cNvSpPr txBox="1"/>
          <p:nvPr/>
        </p:nvSpPr>
        <p:spPr>
          <a:xfrm>
            <a:off x="1267245" y="1474576"/>
            <a:ext cx="2565011"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Identifying and prioritising intervention features</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99" name="Rounded Rectangle 11">
            <a:extLst>
              <a:ext uri="{FF2B5EF4-FFF2-40B4-BE49-F238E27FC236}">
                <a16:creationId xmlns:a16="http://schemas.microsoft.com/office/drawing/2014/main" id="{95C7733C-46EB-7C80-B0E4-92771EC6F23D}"/>
              </a:ext>
            </a:extLst>
          </p:cNvPr>
          <p:cNvSpPr/>
          <p:nvPr/>
        </p:nvSpPr>
        <p:spPr>
          <a:xfrm>
            <a:off x="4813496" y="1449787"/>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9919C6A7-D713-7AC1-19BC-54A2EAA08522}"/>
              </a:ext>
            </a:extLst>
          </p:cNvPr>
          <p:cNvSpPr txBox="1"/>
          <p:nvPr/>
        </p:nvSpPr>
        <p:spPr>
          <a:xfrm>
            <a:off x="4813496" y="1488754"/>
            <a:ext cx="2565008"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Developing the prototype               content</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101" name="Rounded Rectangle 11">
            <a:extLst>
              <a:ext uri="{FF2B5EF4-FFF2-40B4-BE49-F238E27FC236}">
                <a16:creationId xmlns:a16="http://schemas.microsoft.com/office/drawing/2014/main" id="{B1722B1E-9B93-A37A-1CA7-BFB58F78213A}"/>
              </a:ext>
            </a:extLst>
          </p:cNvPr>
          <p:cNvSpPr/>
          <p:nvPr/>
        </p:nvSpPr>
        <p:spPr>
          <a:xfrm>
            <a:off x="8359747" y="1431576"/>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0AC29D9C-0B7D-D0E8-C445-AADF71A68DBB}"/>
              </a:ext>
            </a:extLst>
          </p:cNvPr>
          <p:cNvSpPr txBox="1"/>
          <p:nvPr/>
        </p:nvSpPr>
        <p:spPr>
          <a:xfrm>
            <a:off x="8419698" y="1454304"/>
            <a:ext cx="2445105"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Designing, building and testing the prototype</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9DB44354-1B18-6E7B-86FE-874B5DF03D2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82415" y="3053268"/>
            <a:ext cx="6627170" cy="3368657"/>
          </a:xfrm>
          <a:prstGeom prst="rect">
            <a:avLst/>
          </a:prstGeom>
          <a:ln w="28575">
            <a:solidFill>
              <a:srgbClr val="9CCBD4"/>
            </a:solidFill>
          </a:ln>
        </p:spPr>
      </p:pic>
    </p:spTree>
    <p:extLst>
      <p:ext uri="{BB962C8B-B14F-4D97-AF65-F5344CB8AC3E}">
        <p14:creationId xmlns:p14="http://schemas.microsoft.com/office/powerpoint/2010/main" val="36996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9D00431-73B5-5999-D438-F150314A57E3}"/>
              </a:ext>
            </a:extLst>
          </p:cNvPr>
          <p:cNvSpPr/>
          <p:nvPr/>
        </p:nvSpPr>
        <p:spPr>
          <a:xfrm>
            <a:off x="0" y="666168"/>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the Virtual Knee School prototype</a:t>
            </a:r>
          </a:p>
        </p:txBody>
      </p:sp>
      <p:sp>
        <p:nvSpPr>
          <p:cNvPr id="3" name="Rounded Rectangle 11">
            <a:extLst>
              <a:ext uri="{FF2B5EF4-FFF2-40B4-BE49-F238E27FC236}">
                <a16:creationId xmlns:a16="http://schemas.microsoft.com/office/drawing/2014/main" id="{2ADEF861-88CA-90E7-A8D0-39E1FC4B6FC5}"/>
              </a:ext>
            </a:extLst>
          </p:cNvPr>
          <p:cNvSpPr/>
          <p:nvPr/>
        </p:nvSpPr>
        <p:spPr>
          <a:xfrm>
            <a:off x="1267245" y="1435609"/>
            <a:ext cx="2565010" cy="1027184"/>
          </a:xfrm>
          <a:prstGeom prst="roundRect">
            <a:avLst/>
          </a:prstGeom>
          <a:solidFill>
            <a:srgbClr val="002060"/>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F0C18AB-C0B3-3F65-0D33-F25E30BA28AF}"/>
              </a:ext>
            </a:extLst>
          </p:cNvPr>
          <p:cNvSpPr txBox="1"/>
          <p:nvPr/>
        </p:nvSpPr>
        <p:spPr>
          <a:xfrm>
            <a:off x="1267245" y="1474576"/>
            <a:ext cx="2565011"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chemeClr val="bg1"/>
                </a:solidFill>
                <a:latin typeface="Arial" panose="020B0604020202020204"/>
              </a:rPr>
              <a:t>Identifying and prioritising intervention features</a:t>
            </a:r>
            <a:endParaRPr kumimoji="0" lang="en-GB"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99" name="Rounded Rectangle 11">
            <a:extLst>
              <a:ext uri="{FF2B5EF4-FFF2-40B4-BE49-F238E27FC236}">
                <a16:creationId xmlns:a16="http://schemas.microsoft.com/office/drawing/2014/main" id="{95C7733C-46EB-7C80-B0E4-92771EC6F23D}"/>
              </a:ext>
            </a:extLst>
          </p:cNvPr>
          <p:cNvSpPr/>
          <p:nvPr/>
        </p:nvSpPr>
        <p:spPr>
          <a:xfrm>
            <a:off x="4813496" y="1449787"/>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9919C6A7-D713-7AC1-19BC-54A2EAA08522}"/>
              </a:ext>
            </a:extLst>
          </p:cNvPr>
          <p:cNvSpPr txBox="1"/>
          <p:nvPr/>
        </p:nvSpPr>
        <p:spPr>
          <a:xfrm>
            <a:off x="4813496" y="1488754"/>
            <a:ext cx="2565008"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Developing the prototype               content</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101" name="Rounded Rectangle 11">
            <a:extLst>
              <a:ext uri="{FF2B5EF4-FFF2-40B4-BE49-F238E27FC236}">
                <a16:creationId xmlns:a16="http://schemas.microsoft.com/office/drawing/2014/main" id="{B1722B1E-9B93-A37A-1CA7-BFB58F78213A}"/>
              </a:ext>
            </a:extLst>
          </p:cNvPr>
          <p:cNvSpPr/>
          <p:nvPr/>
        </p:nvSpPr>
        <p:spPr>
          <a:xfrm>
            <a:off x="8359747" y="1431576"/>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0AC29D9C-0B7D-D0E8-C445-AADF71A68DBB}"/>
              </a:ext>
            </a:extLst>
          </p:cNvPr>
          <p:cNvSpPr txBox="1"/>
          <p:nvPr/>
        </p:nvSpPr>
        <p:spPr>
          <a:xfrm>
            <a:off x="8419698" y="1454304"/>
            <a:ext cx="2445105"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Designing, building and testing the prototype</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pic>
        <p:nvPicPr>
          <p:cNvPr id="49" name="Picture 48">
            <a:extLst>
              <a:ext uri="{FF2B5EF4-FFF2-40B4-BE49-F238E27FC236}">
                <a16:creationId xmlns:a16="http://schemas.microsoft.com/office/drawing/2014/main" id="{B966CA0A-F016-C95F-BE10-892E9A2A47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82415" y="3053268"/>
            <a:ext cx="6627170" cy="3368657"/>
          </a:xfrm>
          <a:prstGeom prst="rect">
            <a:avLst/>
          </a:prstGeom>
          <a:ln w="28575">
            <a:solidFill>
              <a:srgbClr val="9CCBD4"/>
            </a:solidFill>
          </a:ln>
        </p:spPr>
      </p:pic>
    </p:spTree>
    <p:extLst>
      <p:ext uri="{BB962C8B-B14F-4D97-AF65-F5344CB8AC3E}">
        <p14:creationId xmlns:p14="http://schemas.microsoft.com/office/powerpoint/2010/main" val="387606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9D00431-73B5-5999-D438-F150314A57E3}"/>
              </a:ext>
            </a:extLst>
          </p:cNvPr>
          <p:cNvSpPr/>
          <p:nvPr/>
        </p:nvSpPr>
        <p:spPr>
          <a:xfrm>
            <a:off x="0" y="666168"/>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the Virtual Knee School prototype</a:t>
            </a:r>
          </a:p>
        </p:txBody>
      </p:sp>
      <p:sp>
        <p:nvSpPr>
          <p:cNvPr id="3" name="Rounded Rectangle 11">
            <a:extLst>
              <a:ext uri="{FF2B5EF4-FFF2-40B4-BE49-F238E27FC236}">
                <a16:creationId xmlns:a16="http://schemas.microsoft.com/office/drawing/2014/main" id="{2ADEF861-88CA-90E7-A8D0-39E1FC4B6FC5}"/>
              </a:ext>
            </a:extLst>
          </p:cNvPr>
          <p:cNvSpPr/>
          <p:nvPr/>
        </p:nvSpPr>
        <p:spPr>
          <a:xfrm>
            <a:off x="1267245" y="1435609"/>
            <a:ext cx="2565010"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F0C18AB-C0B3-3F65-0D33-F25E30BA28AF}"/>
              </a:ext>
            </a:extLst>
          </p:cNvPr>
          <p:cNvSpPr txBox="1"/>
          <p:nvPr/>
        </p:nvSpPr>
        <p:spPr>
          <a:xfrm>
            <a:off x="1267245" y="1474576"/>
            <a:ext cx="2565011"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Identifying and prioritising intervention features</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99" name="Rounded Rectangle 11">
            <a:extLst>
              <a:ext uri="{FF2B5EF4-FFF2-40B4-BE49-F238E27FC236}">
                <a16:creationId xmlns:a16="http://schemas.microsoft.com/office/drawing/2014/main" id="{95C7733C-46EB-7C80-B0E4-92771EC6F23D}"/>
              </a:ext>
            </a:extLst>
          </p:cNvPr>
          <p:cNvSpPr/>
          <p:nvPr/>
        </p:nvSpPr>
        <p:spPr>
          <a:xfrm>
            <a:off x="4813496" y="1449787"/>
            <a:ext cx="2565009" cy="1027184"/>
          </a:xfrm>
          <a:prstGeom prst="roundRect">
            <a:avLst/>
          </a:prstGeom>
          <a:solidFill>
            <a:srgbClr val="00225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9919C6A7-D713-7AC1-19BC-54A2EAA08522}"/>
              </a:ext>
            </a:extLst>
          </p:cNvPr>
          <p:cNvSpPr txBox="1"/>
          <p:nvPr/>
        </p:nvSpPr>
        <p:spPr>
          <a:xfrm>
            <a:off x="4813496" y="1488754"/>
            <a:ext cx="2565008"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chemeClr val="bg1"/>
                </a:solidFill>
                <a:latin typeface="Arial" panose="020B0604020202020204"/>
              </a:rPr>
              <a:t>Developing the prototype               content</a:t>
            </a:r>
            <a:endParaRPr kumimoji="0" lang="en-GB"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01" name="Rounded Rectangle 11">
            <a:extLst>
              <a:ext uri="{FF2B5EF4-FFF2-40B4-BE49-F238E27FC236}">
                <a16:creationId xmlns:a16="http://schemas.microsoft.com/office/drawing/2014/main" id="{B1722B1E-9B93-A37A-1CA7-BFB58F78213A}"/>
              </a:ext>
            </a:extLst>
          </p:cNvPr>
          <p:cNvSpPr/>
          <p:nvPr/>
        </p:nvSpPr>
        <p:spPr>
          <a:xfrm>
            <a:off x="8359747" y="1431576"/>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0AC29D9C-0B7D-D0E8-C445-AADF71A68DBB}"/>
              </a:ext>
            </a:extLst>
          </p:cNvPr>
          <p:cNvSpPr txBox="1"/>
          <p:nvPr/>
        </p:nvSpPr>
        <p:spPr>
          <a:xfrm>
            <a:off x="8419698" y="1454304"/>
            <a:ext cx="2445105"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Designing, building and testing the prototype</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A432108-7336-6055-24A9-934F03764DA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82415" y="3053268"/>
            <a:ext cx="6627170" cy="3368657"/>
          </a:xfrm>
          <a:prstGeom prst="rect">
            <a:avLst/>
          </a:prstGeom>
          <a:ln w="28575">
            <a:solidFill>
              <a:srgbClr val="9CCBD4"/>
            </a:solidFill>
          </a:ln>
        </p:spPr>
      </p:pic>
    </p:spTree>
    <p:extLst>
      <p:ext uri="{BB962C8B-B14F-4D97-AF65-F5344CB8AC3E}">
        <p14:creationId xmlns:p14="http://schemas.microsoft.com/office/powerpoint/2010/main" val="283102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9D00431-73B5-5999-D438-F150314A57E3}"/>
              </a:ext>
            </a:extLst>
          </p:cNvPr>
          <p:cNvSpPr/>
          <p:nvPr/>
        </p:nvSpPr>
        <p:spPr>
          <a:xfrm>
            <a:off x="0" y="666168"/>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the Virtual Knee School prototype</a:t>
            </a:r>
          </a:p>
        </p:txBody>
      </p:sp>
      <p:sp>
        <p:nvSpPr>
          <p:cNvPr id="3" name="Rounded Rectangle 11">
            <a:extLst>
              <a:ext uri="{FF2B5EF4-FFF2-40B4-BE49-F238E27FC236}">
                <a16:creationId xmlns:a16="http://schemas.microsoft.com/office/drawing/2014/main" id="{2ADEF861-88CA-90E7-A8D0-39E1FC4B6FC5}"/>
              </a:ext>
            </a:extLst>
          </p:cNvPr>
          <p:cNvSpPr/>
          <p:nvPr/>
        </p:nvSpPr>
        <p:spPr>
          <a:xfrm>
            <a:off x="1267245" y="1435609"/>
            <a:ext cx="2565010"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F0C18AB-C0B3-3F65-0D33-F25E30BA28AF}"/>
              </a:ext>
            </a:extLst>
          </p:cNvPr>
          <p:cNvSpPr txBox="1"/>
          <p:nvPr/>
        </p:nvSpPr>
        <p:spPr>
          <a:xfrm>
            <a:off x="1267245" y="1474576"/>
            <a:ext cx="2565011"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Identifying and prioritising intervention features</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99" name="Rounded Rectangle 11">
            <a:extLst>
              <a:ext uri="{FF2B5EF4-FFF2-40B4-BE49-F238E27FC236}">
                <a16:creationId xmlns:a16="http://schemas.microsoft.com/office/drawing/2014/main" id="{95C7733C-46EB-7C80-B0E4-92771EC6F23D}"/>
              </a:ext>
            </a:extLst>
          </p:cNvPr>
          <p:cNvSpPr/>
          <p:nvPr/>
        </p:nvSpPr>
        <p:spPr>
          <a:xfrm>
            <a:off x="4813496" y="1449787"/>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9919C6A7-D713-7AC1-19BC-54A2EAA08522}"/>
              </a:ext>
            </a:extLst>
          </p:cNvPr>
          <p:cNvSpPr txBox="1"/>
          <p:nvPr/>
        </p:nvSpPr>
        <p:spPr>
          <a:xfrm>
            <a:off x="4813496" y="1488754"/>
            <a:ext cx="2565008"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Developing the prototype               content</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101" name="Rounded Rectangle 11">
            <a:extLst>
              <a:ext uri="{FF2B5EF4-FFF2-40B4-BE49-F238E27FC236}">
                <a16:creationId xmlns:a16="http://schemas.microsoft.com/office/drawing/2014/main" id="{B1722B1E-9B93-A37A-1CA7-BFB58F78213A}"/>
              </a:ext>
            </a:extLst>
          </p:cNvPr>
          <p:cNvSpPr/>
          <p:nvPr/>
        </p:nvSpPr>
        <p:spPr>
          <a:xfrm>
            <a:off x="8359747" y="1431576"/>
            <a:ext cx="2565009" cy="1027184"/>
          </a:xfrm>
          <a:prstGeom prst="roundRect">
            <a:avLst/>
          </a:prstGeom>
          <a:solidFill>
            <a:srgbClr val="00225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0AC29D9C-0B7D-D0E8-C445-AADF71A68DBB}"/>
              </a:ext>
            </a:extLst>
          </p:cNvPr>
          <p:cNvSpPr txBox="1"/>
          <p:nvPr/>
        </p:nvSpPr>
        <p:spPr>
          <a:xfrm>
            <a:off x="8419698" y="1454304"/>
            <a:ext cx="2445105"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chemeClr val="bg1"/>
                </a:solidFill>
                <a:latin typeface="Arial" panose="020B0604020202020204"/>
              </a:rPr>
              <a:t>Designing, building and testing the prototype</a:t>
            </a:r>
            <a:endParaRPr kumimoji="0" lang="en-GB"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F8691943-1311-B5B7-B0EB-3E24EB44DF5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82415" y="3053268"/>
            <a:ext cx="6627170" cy="3368657"/>
          </a:xfrm>
          <a:prstGeom prst="rect">
            <a:avLst/>
          </a:prstGeom>
          <a:ln w="28575">
            <a:solidFill>
              <a:srgbClr val="9CCBD4"/>
            </a:solidFill>
          </a:ln>
        </p:spPr>
      </p:pic>
    </p:spTree>
    <p:extLst>
      <p:ext uri="{BB962C8B-B14F-4D97-AF65-F5344CB8AC3E}">
        <p14:creationId xmlns:p14="http://schemas.microsoft.com/office/powerpoint/2010/main" val="134613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9D00431-73B5-5999-D438-F150314A57E3}"/>
              </a:ext>
            </a:extLst>
          </p:cNvPr>
          <p:cNvSpPr/>
          <p:nvPr/>
        </p:nvSpPr>
        <p:spPr>
          <a:xfrm>
            <a:off x="0" y="675160"/>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the Virtual Knee School prototype</a:t>
            </a:r>
          </a:p>
        </p:txBody>
      </p:sp>
      <p:sp>
        <p:nvSpPr>
          <p:cNvPr id="3" name="Rounded Rectangle 11">
            <a:extLst>
              <a:ext uri="{FF2B5EF4-FFF2-40B4-BE49-F238E27FC236}">
                <a16:creationId xmlns:a16="http://schemas.microsoft.com/office/drawing/2014/main" id="{2ADEF861-88CA-90E7-A8D0-39E1FC4B6FC5}"/>
              </a:ext>
            </a:extLst>
          </p:cNvPr>
          <p:cNvSpPr/>
          <p:nvPr/>
        </p:nvSpPr>
        <p:spPr>
          <a:xfrm>
            <a:off x="1267245" y="1435609"/>
            <a:ext cx="2565010"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F0C18AB-C0B3-3F65-0D33-F25E30BA28AF}"/>
              </a:ext>
            </a:extLst>
          </p:cNvPr>
          <p:cNvSpPr txBox="1"/>
          <p:nvPr/>
        </p:nvSpPr>
        <p:spPr>
          <a:xfrm>
            <a:off x="1267245" y="1474576"/>
            <a:ext cx="2565011"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Identifying and prioritising intervention features</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99" name="Rounded Rectangle 11">
            <a:extLst>
              <a:ext uri="{FF2B5EF4-FFF2-40B4-BE49-F238E27FC236}">
                <a16:creationId xmlns:a16="http://schemas.microsoft.com/office/drawing/2014/main" id="{95C7733C-46EB-7C80-B0E4-92771EC6F23D}"/>
              </a:ext>
            </a:extLst>
          </p:cNvPr>
          <p:cNvSpPr/>
          <p:nvPr/>
        </p:nvSpPr>
        <p:spPr>
          <a:xfrm>
            <a:off x="4813496" y="1449787"/>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9919C6A7-D713-7AC1-19BC-54A2EAA08522}"/>
              </a:ext>
            </a:extLst>
          </p:cNvPr>
          <p:cNvSpPr txBox="1"/>
          <p:nvPr/>
        </p:nvSpPr>
        <p:spPr>
          <a:xfrm>
            <a:off x="4813496" y="1488754"/>
            <a:ext cx="2565008"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Developing the prototype               content</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101" name="Rounded Rectangle 11">
            <a:extLst>
              <a:ext uri="{FF2B5EF4-FFF2-40B4-BE49-F238E27FC236}">
                <a16:creationId xmlns:a16="http://schemas.microsoft.com/office/drawing/2014/main" id="{B1722B1E-9B93-A37A-1CA7-BFB58F78213A}"/>
              </a:ext>
            </a:extLst>
          </p:cNvPr>
          <p:cNvSpPr/>
          <p:nvPr/>
        </p:nvSpPr>
        <p:spPr>
          <a:xfrm>
            <a:off x="8359747" y="1431576"/>
            <a:ext cx="2565009" cy="1027184"/>
          </a:xfrm>
          <a:prstGeom prst="roundRect">
            <a:avLst/>
          </a:prstGeom>
          <a:solidFill>
            <a:srgbClr val="00225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0AC29D9C-0B7D-D0E8-C445-AADF71A68DBB}"/>
              </a:ext>
            </a:extLst>
          </p:cNvPr>
          <p:cNvSpPr txBox="1"/>
          <p:nvPr/>
        </p:nvSpPr>
        <p:spPr>
          <a:xfrm>
            <a:off x="8419698" y="1454304"/>
            <a:ext cx="2445105"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chemeClr val="bg1"/>
                </a:solidFill>
                <a:latin typeface="Arial" panose="020B0604020202020204"/>
              </a:rPr>
              <a:t>Designing, building and testing the prototype</a:t>
            </a:r>
            <a:endParaRPr kumimoji="0" lang="en-GB"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BA2F88E1-D71A-DD49-ED89-DA57CA964436}"/>
              </a:ext>
            </a:extLst>
          </p:cNvPr>
          <p:cNvPicPr>
            <a:picLocks noChangeAspect="1"/>
          </p:cNvPicPr>
          <p:nvPr/>
        </p:nvPicPr>
        <p:blipFill>
          <a:blip r:embed="rId2"/>
          <a:stretch>
            <a:fillRect/>
          </a:stretch>
        </p:blipFill>
        <p:spPr>
          <a:xfrm>
            <a:off x="3804637" y="2906224"/>
            <a:ext cx="4582726" cy="3582367"/>
          </a:xfrm>
          <a:prstGeom prst="rect">
            <a:avLst/>
          </a:prstGeom>
        </p:spPr>
      </p:pic>
    </p:spTree>
    <p:extLst>
      <p:ext uri="{BB962C8B-B14F-4D97-AF65-F5344CB8AC3E}">
        <p14:creationId xmlns:p14="http://schemas.microsoft.com/office/powerpoint/2010/main" val="379553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DA4A0-078D-6B64-AF92-FCB2125916D1}"/>
              </a:ext>
            </a:extLst>
          </p:cNvPr>
          <p:cNvSpPr/>
          <p:nvPr/>
        </p:nvSpPr>
        <p:spPr>
          <a:xfrm>
            <a:off x="0" y="0"/>
            <a:ext cx="12191999" cy="6858000"/>
          </a:xfrm>
          <a:prstGeom prst="rect">
            <a:avLst/>
          </a:prstGeom>
          <a:solidFill>
            <a:srgbClr val="2A9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D7BB587-1804-CDB5-CCFE-29F7E4C5D133}"/>
              </a:ext>
            </a:extLst>
          </p:cNvPr>
          <p:cNvSpPr/>
          <p:nvPr/>
        </p:nvSpPr>
        <p:spPr>
          <a:xfrm>
            <a:off x="0" y="0"/>
            <a:ext cx="12192000" cy="6857999"/>
          </a:xfrm>
          <a:prstGeom prst="rect">
            <a:avLst/>
          </a:prstGeom>
          <a:noFill/>
          <a:ln w="38100">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D3EF517-4EE7-ED3A-33FD-011340907E48}"/>
              </a:ext>
            </a:extLst>
          </p:cNvPr>
          <p:cNvSpPr/>
          <p:nvPr/>
        </p:nvSpPr>
        <p:spPr>
          <a:xfrm>
            <a:off x="2308370" y="1107382"/>
            <a:ext cx="7575260" cy="4454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30000" b="1" dirty="0">
                <a:solidFill>
                  <a:srgbClr val="E4F5F8"/>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5114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9D00431-73B5-5999-D438-F150314A57E3}"/>
              </a:ext>
            </a:extLst>
          </p:cNvPr>
          <p:cNvSpPr/>
          <p:nvPr/>
        </p:nvSpPr>
        <p:spPr>
          <a:xfrm>
            <a:off x="0" y="675160"/>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the Virtual Knee School prototype</a:t>
            </a:r>
          </a:p>
        </p:txBody>
      </p:sp>
      <p:sp>
        <p:nvSpPr>
          <p:cNvPr id="3" name="Rounded Rectangle 11">
            <a:extLst>
              <a:ext uri="{FF2B5EF4-FFF2-40B4-BE49-F238E27FC236}">
                <a16:creationId xmlns:a16="http://schemas.microsoft.com/office/drawing/2014/main" id="{2ADEF861-88CA-90E7-A8D0-39E1FC4B6FC5}"/>
              </a:ext>
            </a:extLst>
          </p:cNvPr>
          <p:cNvSpPr/>
          <p:nvPr/>
        </p:nvSpPr>
        <p:spPr>
          <a:xfrm>
            <a:off x="1267245" y="1435609"/>
            <a:ext cx="2565010"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F0C18AB-C0B3-3F65-0D33-F25E30BA28AF}"/>
              </a:ext>
            </a:extLst>
          </p:cNvPr>
          <p:cNvSpPr txBox="1"/>
          <p:nvPr/>
        </p:nvSpPr>
        <p:spPr>
          <a:xfrm>
            <a:off x="1267245" y="1474576"/>
            <a:ext cx="2565011"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Identifying and prioritising intervention features</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99" name="Rounded Rectangle 11">
            <a:extLst>
              <a:ext uri="{FF2B5EF4-FFF2-40B4-BE49-F238E27FC236}">
                <a16:creationId xmlns:a16="http://schemas.microsoft.com/office/drawing/2014/main" id="{95C7733C-46EB-7C80-B0E4-92771EC6F23D}"/>
              </a:ext>
            </a:extLst>
          </p:cNvPr>
          <p:cNvSpPr/>
          <p:nvPr/>
        </p:nvSpPr>
        <p:spPr>
          <a:xfrm>
            <a:off x="4813496" y="1449787"/>
            <a:ext cx="2565009" cy="102718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9919C6A7-D713-7AC1-19BC-54A2EAA08522}"/>
              </a:ext>
            </a:extLst>
          </p:cNvPr>
          <p:cNvSpPr txBox="1"/>
          <p:nvPr/>
        </p:nvSpPr>
        <p:spPr>
          <a:xfrm>
            <a:off x="4813496" y="1488754"/>
            <a:ext cx="2565008"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rgbClr val="002258"/>
                </a:solidFill>
                <a:latin typeface="Arial" panose="020B0604020202020204"/>
              </a:rPr>
              <a:t>Developing the prototype               content</a:t>
            </a:r>
            <a:endParaRPr kumimoji="0" lang="en-GB" sz="1600" b="0" i="0" u="none" strike="noStrike" kern="1200" cap="none" spc="0" normalizeH="0" baseline="0" noProof="0" dirty="0">
              <a:ln>
                <a:noFill/>
              </a:ln>
              <a:solidFill>
                <a:srgbClr val="002258"/>
              </a:solidFill>
              <a:effectLst/>
              <a:uLnTx/>
              <a:uFillTx/>
              <a:latin typeface="Arial" panose="020B0604020202020204"/>
              <a:ea typeface="+mn-ea"/>
              <a:cs typeface="+mn-cs"/>
            </a:endParaRPr>
          </a:p>
        </p:txBody>
      </p:sp>
      <p:sp>
        <p:nvSpPr>
          <p:cNvPr id="101" name="Rounded Rectangle 11">
            <a:extLst>
              <a:ext uri="{FF2B5EF4-FFF2-40B4-BE49-F238E27FC236}">
                <a16:creationId xmlns:a16="http://schemas.microsoft.com/office/drawing/2014/main" id="{B1722B1E-9B93-A37A-1CA7-BFB58F78213A}"/>
              </a:ext>
            </a:extLst>
          </p:cNvPr>
          <p:cNvSpPr/>
          <p:nvPr/>
        </p:nvSpPr>
        <p:spPr>
          <a:xfrm>
            <a:off x="8359747" y="1431576"/>
            <a:ext cx="2565009" cy="1027184"/>
          </a:xfrm>
          <a:prstGeom prst="roundRect">
            <a:avLst/>
          </a:prstGeom>
          <a:solidFill>
            <a:srgbClr val="00225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GB" sz="2000" b="0" i="0" u="none" strike="noStrike" kern="1200" cap="none" spc="0" normalizeH="0" baseline="0" noProof="0">
              <a:ln>
                <a:noFill/>
              </a:ln>
              <a:solidFill>
                <a:srgbClr val="002258"/>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0AC29D9C-0B7D-D0E8-C445-AADF71A68DBB}"/>
              </a:ext>
            </a:extLst>
          </p:cNvPr>
          <p:cNvSpPr txBox="1"/>
          <p:nvPr/>
        </p:nvSpPr>
        <p:spPr>
          <a:xfrm>
            <a:off x="8419698" y="1454304"/>
            <a:ext cx="2445105" cy="951543"/>
          </a:xfrm>
          <a:prstGeom prst="rect">
            <a:avLst/>
          </a:prstGeom>
          <a:noFill/>
          <a:ln w="19050">
            <a:noFill/>
          </a:ln>
        </p:spPr>
        <p:txBody>
          <a:bodyPr wrap="square" rtlCol="0">
            <a:spAutoFit/>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en-GB" sz="1600" b="1" dirty="0">
                <a:solidFill>
                  <a:schemeClr val="bg1"/>
                </a:solidFill>
                <a:latin typeface="Arial" panose="020B0604020202020204"/>
              </a:rPr>
              <a:t>Designing, building and testing the prototype</a:t>
            </a:r>
            <a:endParaRPr kumimoji="0" lang="en-GB"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C5E1A5AF-6FD9-4E33-4077-1403765FEBBF}"/>
              </a:ext>
            </a:extLst>
          </p:cNvPr>
          <p:cNvPicPr>
            <a:picLocks noChangeAspect="1"/>
          </p:cNvPicPr>
          <p:nvPr/>
        </p:nvPicPr>
        <p:blipFill>
          <a:blip r:embed="rId2"/>
          <a:stretch>
            <a:fillRect/>
          </a:stretch>
        </p:blipFill>
        <p:spPr>
          <a:xfrm>
            <a:off x="3858652" y="2827818"/>
            <a:ext cx="4474697" cy="3808113"/>
          </a:xfrm>
          <a:prstGeom prst="rect">
            <a:avLst/>
          </a:prstGeom>
        </p:spPr>
      </p:pic>
    </p:spTree>
    <p:extLst>
      <p:ext uri="{BB962C8B-B14F-4D97-AF65-F5344CB8AC3E}">
        <p14:creationId xmlns:p14="http://schemas.microsoft.com/office/powerpoint/2010/main" val="377486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Refining the Virtual Knee School prototype: think-aloud study</a:t>
            </a:r>
          </a:p>
        </p:txBody>
      </p:sp>
      <p:pic>
        <p:nvPicPr>
          <p:cNvPr id="6" name="Picture 5" descr="Screenshot of the Virtual Knee School prototype homepage with the meganav closed to show the website banner, which includes the title ‘Welcome’, a brief text summary of the Virtual Knee School and a button to the ‘About the Virtual Knee School’ page. A picture button to the ‘Information for your operation’ page is also shown below the banner. ">
            <a:extLst>
              <a:ext uri="{FF2B5EF4-FFF2-40B4-BE49-F238E27FC236}">
                <a16:creationId xmlns:a16="http://schemas.microsoft.com/office/drawing/2014/main" id="{87720720-36CA-EFF8-4B8B-083D79942A10}"/>
              </a:ext>
            </a:extLst>
          </p:cNvPr>
          <p:cNvPicPr/>
          <p:nvPr/>
        </p:nvPicPr>
        <p:blipFill rotWithShape="1">
          <a:blip r:embed="rId2" cstate="print">
            <a:extLst>
              <a:ext uri="{28A0092B-C50C-407E-A947-70E740481C1C}">
                <a14:useLocalDpi xmlns:a14="http://schemas.microsoft.com/office/drawing/2010/main" val="0"/>
              </a:ext>
            </a:extLst>
          </a:blip>
          <a:srcRect l="1437" t="1063" r="1639"/>
          <a:stretch/>
        </p:blipFill>
        <p:spPr bwMode="auto">
          <a:xfrm>
            <a:off x="5141135" y="1442211"/>
            <a:ext cx="2336241" cy="4690256"/>
          </a:xfrm>
          <a:prstGeom prst="rect">
            <a:avLst/>
          </a:prstGeom>
          <a:noFill/>
          <a:ln w="28575">
            <a:solidFill>
              <a:srgbClr val="9CCBD4"/>
            </a:solid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FAF9E224-4FAC-F24C-A71D-BAE96A22DF7A}"/>
              </a:ext>
            </a:extLst>
          </p:cNvPr>
          <p:cNvSpPr txBox="1"/>
          <p:nvPr/>
        </p:nvSpPr>
        <p:spPr>
          <a:xfrm>
            <a:off x="972375" y="4147019"/>
            <a:ext cx="3196385" cy="1524007"/>
          </a:xfrm>
          <a:prstGeom prst="rect">
            <a:avLst/>
          </a:prstGeom>
          <a:noFill/>
        </p:spPr>
        <p:txBody>
          <a:bodyPr wrap="square" rtlCol="0">
            <a:spAutoFit/>
          </a:bodyPr>
          <a:lstStyle/>
          <a:p>
            <a:pPr>
              <a:lnSpc>
                <a:spcPct val="150000"/>
              </a:lnSpc>
              <a:spcBef>
                <a:spcPts val="200"/>
              </a:spcBef>
              <a:spcAft>
                <a:spcPts val="600"/>
              </a:spcAft>
            </a:pPr>
            <a:r>
              <a:rPr lang="en-GB" sz="1600" b="1" dirty="0">
                <a:solidFill>
                  <a:srgbClr val="002258"/>
                </a:solidFill>
                <a:latin typeface="Arial" panose="020B0604020202020204" pitchFamily="34" charset="0"/>
                <a:cs typeface="Arial" panose="020B0604020202020204" pitchFamily="34" charset="0"/>
              </a:rPr>
              <a:t>Think-aloud interviews </a:t>
            </a:r>
            <a:r>
              <a:rPr lang="en-GB" sz="1600" dirty="0">
                <a:solidFill>
                  <a:srgbClr val="002258"/>
                </a:solidFill>
                <a:latin typeface="Arial" panose="020B0604020202020204" pitchFamily="34" charset="0"/>
                <a:cs typeface="Arial" panose="020B0604020202020204" pitchFamily="34" charset="0"/>
              </a:rPr>
              <a:t>with </a:t>
            </a:r>
            <a:r>
              <a:rPr lang="en-GB" sz="1600" b="1" dirty="0">
                <a:solidFill>
                  <a:srgbClr val="002258"/>
                </a:solidFill>
                <a:latin typeface="Arial" panose="020B0604020202020204" pitchFamily="34" charset="0"/>
                <a:cs typeface="Arial" panose="020B0604020202020204" pitchFamily="34" charset="0"/>
              </a:rPr>
              <a:t>nine patients </a:t>
            </a:r>
            <a:r>
              <a:rPr lang="en-GB" sz="1600" dirty="0">
                <a:solidFill>
                  <a:srgbClr val="002258"/>
                </a:solidFill>
                <a:latin typeface="Arial" panose="020B0604020202020204" pitchFamily="34" charset="0"/>
                <a:cs typeface="Arial" panose="020B0604020202020204" pitchFamily="34" charset="0"/>
              </a:rPr>
              <a:t>who were awaiting and/or had undergone total knee replacement</a:t>
            </a:r>
            <a:endParaRPr lang="en-GB" sz="1600" dirty="0">
              <a:solidFill>
                <a:srgbClr val="002258"/>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Graphic 13" descr="Chat with solid fill">
            <a:extLst>
              <a:ext uri="{FF2B5EF4-FFF2-40B4-BE49-F238E27FC236}">
                <a16:creationId xmlns:a16="http://schemas.microsoft.com/office/drawing/2014/main" id="{1EFB0795-0A4B-C763-CCE3-CD1A1288B2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9065" y="1857345"/>
            <a:ext cx="2211268" cy="2211268"/>
          </a:xfrm>
          <a:prstGeom prst="rect">
            <a:avLst/>
          </a:prstGeom>
        </p:spPr>
      </p:pic>
    </p:spTree>
    <p:extLst>
      <p:ext uri="{BB962C8B-B14F-4D97-AF65-F5344CB8AC3E}">
        <p14:creationId xmlns:p14="http://schemas.microsoft.com/office/powerpoint/2010/main" val="429106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Refining the Virtual Knee School prototype: think-aloud study</a:t>
            </a:r>
          </a:p>
        </p:txBody>
      </p:sp>
      <p:pic>
        <p:nvPicPr>
          <p:cNvPr id="6" name="Picture 5" descr="Screenshot of the Virtual Knee School prototype homepage with the meganav closed to show the website banner, which includes the title ‘Welcome’, a brief text summary of the Virtual Knee School and a button to the ‘About the Virtual Knee School’ page. A picture button to the ‘Information for your operation’ page is also shown below the banner. ">
            <a:extLst>
              <a:ext uri="{FF2B5EF4-FFF2-40B4-BE49-F238E27FC236}">
                <a16:creationId xmlns:a16="http://schemas.microsoft.com/office/drawing/2014/main" id="{87720720-36CA-EFF8-4B8B-083D79942A10}"/>
              </a:ext>
            </a:extLst>
          </p:cNvPr>
          <p:cNvPicPr/>
          <p:nvPr/>
        </p:nvPicPr>
        <p:blipFill rotWithShape="1">
          <a:blip r:embed="rId2" cstate="print">
            <a:extLst>
              <a:ext uri="{28A0092B-C50C-407E-A947-70E740481C1C}">
                <a14:useLocalDpi xmlns:a14="http://schemas.microsoft.com/office/drawing/2010/main" val="0"/>
              </a:ext>
            </a:extLst>
          </a:blip>
          <a:srcRect l="1437" t="1063" r="1639"/>
          <a:stretch/>
        </p:blipFill>
        <p:spPr bwMode="auto">
          <a:xfrm>
            <a:off x="5141135" y="1442211"/>
            <a:ext cx="2336241" cy="4690256"/>
          </a:xfrm>
          <a:prstGeom prst="rect">
            <a:avLst/>
          </a:prstGeom>
          <a:noFill/>
          <a:ln w="28575">
            <a:solidFill>
              <a:srgbClr val="9CCBD4"/>
            </a:solidFill>
          </a:ln>
          <a:extLst>
            <a:ext uri="{53640926-AAD7-44D8-BBD7-CCE9431645EC}">
              <a14:shadowObscured xmlns:a14="http://schemas.microsoft.com/office/drawing/2010/main"/>
            </a:ext>
          </a:extLst>
        </p:spPr>
      </p:pic>
      <p:sp>
        <p:nvSpPr>
          <p:cNvPr id="3" name="Oval Callout 15">
            <a:extLst>
              <a:ext uri="{FF2B5EF4-FFF2-40B4-BE49-F238E27FC236}">
                <a16:creationId xmlns:a16="http://schemas.microsoft.com/office/drawing/2014/main" id="{7BF9B321-11A3-A8CC-053E-F4DF91F2ACBE}"/>
              </a:ext>
            </a:extLst>
          </p:cNvPr>
          <p:cNvSpPr/>
          <p:nvPr/>
        </p:nvSpPr>
        <p:spPr>
          <a:xfrm>
            <a:off x="690215" y="1677354"/>
            <a:ext cx="3597700" cy="2892213"/>
          </a:xfrm>
          <a:prstGeom prst="wedgeEllipseCallout">
            <a:avLst>
              <a:gd name="adj1" fmla="val -30257"/>
              <a:gd name="adj2" fmla="val 62002"/>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2CA0C82-4BA4-7C46-5E20-F71870F07EDB}"/>
              </a:ext>
            </a:extLst>
          </p:cNvPr>
          <p:cNvSpPr/>
          <p:nvPr/>
        </p:nvSpPr>
        <p:spPr>
          <a:xfrm>
            <a:off x="1008518" y="2035775"/>
            <a:ext cx="2923480" cy="2299604"/>
          </a:xfrm>
          <a:prstGeom prst="rect">
            <a:avLst/>
          </a:prstGeom>
        </p:spPr>
        <p:txBody>
          <a:bodyPr wrap="square">
            <a:spAutoFit/>
          </a:bodyPr>
          <a:lstStyle/>
          <a:p>
            <a:pPr algn="ctr">
              <a:lnSpc>
                <a:spcPct val="130000"/>
              </a:lnSpc>
            </a:pPr>
            <a:r>
              <a:rPr lang="en-GB" sz="1600" dirty="0">
                <a:solidFill>
                  <a:srgbClr val="002258"/>
                </a:solidFill>
                <a:latin typeface="Arial" panose="020B0604020202020204" pitchFamily="34" charset="0"/>
                <a:cs typeface="Arial" panose="020B0604020202020204" pitchFamily="34" charset="0"/>
              </a:rPr>
              <a:t>“I keep coming back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to the fact that you’re selling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it as a pre-operation thing and yet you’ve got information on what you do afterwards.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I find that a little bit contradictory.” </a:t>
            </a:r>
          </a:p>
        </p:txBody>
      </p:sp>
      <p:sp>
        <p:nvSpPr>
          <p:cNvPr id="9" name="TextBox 8">
            <a:extLst>
              <a:ext uri="{FF2B5EF4-FFF2-40B4-BE49-F238E27FC236}">
                <a16:creationId xmlns:a16="http://schemas.microsoft.com/office/drawing/2014/main" id="{C78820C7-BD52-62B5-C6B8-273E32A98AA7}"/>
              </a:ext>
            </a:extLst>
          </p:cNvPr>
          <p:cNvSpPr txBox="1"/>
          <p:nvPr/>
        </p:nvSpPr>
        <p:spPr>
          <a:xfrm>
            <a:off x="690215" y="5117492"/>
            <a:ext cx="2336241" cy="1025089"/>
          </a:xfrm>
          <a:prstGeom prst="rect">
            <a:avLst/>
          </a:prstGeom>
          <a:noFill/>
        </p:spPr>
        <p:txBody>
          <a:bodyPr wrap="square">
            <a:spAutoFit/>
          </a:bodyPr>
          <a:lstStyle/>
          <a:p>
            <a:pPr algn="ctr">
              <a:lnSpc>
                <a:spcPct val="130000"/>
              </a:lnSpc>
            </a:pPr>
            <a:r>
              <a:rPr lang="en-GB" sz="1600" b="1" dirty="0">
                <a:solidFill>
                  <a:srgbClr val="1C7687"/>
                </a:solidFill>
                <a:latin typeface="Arial" panose="020B0604020202020204" pitchFamily="34" charset="0"/>
                <a:cs typeface="Arial" panose="020B0604020202020204" pitchFamily="34" charset="0"/>
              </a:rPr>
              <a:t>Glen</a:t>
            </a:r>
            <a:r>
              <a:rPr lang="en-GB" sz="1600" dirty="0">
                <a:solidFill>
                  <a:srgbClr val="1C7687"/>
                </a:solidFill>
                <a:latin typeface="Arial" panose="020B0604020202020204" pitchFamily="34" charset="0"/>
                <a:cs typeface="Arial" panose="020B0604020202020204" pitchFamily="34" charset="0"/>
              </a:rPr>
              <a:t> (male, 70-79 years, confident in using the Internet)</a:t>
            </a:r>
            <a:endParaRPr lang="en-GB" sz="1600" dirty="0">
              <a:solidFill>
                <a:srgbClr val="1C7687"/>
              </a:solidFill>
            </a:endParaRPr>
          </a:p>
        </p:txBody>
      </p:sp>
    </p:spTree>
    <p:extLst>
      <p:ext uri="{BB962C8B-B14F-4D97-AF65-F5344CB8AC3E}">
        <p14:creationId xmlns:p14="http://schemas.microsoft.com/office/powerpoint/2010/main" val="2224940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Refining the Virtual Knee School prototype: think-aloud study</a:t>
            </a:r>
          </a:p>
        </p:txBody>
      </p:sp>
      <p:pic>
        <p:nvPicPr>
          <p:cNvPr id="6" name="Picture 5" descr="Screenshot of the Virtual Knee School prototype homepage with the meganav closed to show the website banner, which includes the title ‘Welcome’, a brief text summary of the Virtual Knee School and a button to the ‘About the Virtual Knee School’ page. A picture button to the ‘Information for your operation’ page is also shown below the banner. ">
            <a:extLst>
              <a:ext uri="{FF2B5EF4-FFF2-40B4-BE49-F238E27FC236}">
                <a16:creationId xmlns:a16="http://schemas.microsoft.com/office/drawing/2014/main" id="{87720720-36CA-EFF8-4B8B-083D79942A10}"/>
              </a:ext>
            </a:extLst>
          </p:cNvPr>
          <p:cNvPicPr/>
          <p:nvPr/>
        </p:nvPicPr>
        <p:blipFill rotWithShape="1">
          <a:blip r:embed="rId2" cstate="print">
            <a:extLst>
              <a:ext uri="{28A0092B-C50C-407E-A947-70E740481C1C}">
                <a14:useLocalDpi xmlns:a14="http://schemas.microsoft.com/office/drawing/2010/main" val="0"/>
              </a:ext>
            </a:extLst>
          </a:blip>
          <a:srcRect l="1437" t="1063" r="1639"/>
          <a:stretch/>
        </p:blipFill>
        <p:spPr bwMode="auto">
          <a:xfrm>
            <a:off x="5141135" y="1442211"/>
            <a:ext cx="2336241" cy="4690256"/>
          </a:xfrm>
          <a:prstGeom prst="rect">
            <a:avLst/>
          </a:prstGeom>
          <a:noFill/>
          <a:ln w="28575">
            <a:solidFill>
              <a:srgbClr val="9CCBD4"/>
            </a:solidFill>
          </a:ln>
          <a:extLst>
            <a:ext uri="{53640926-AAD7-44D8-BBD7-CCE9431645EC}">
              <a14:shadowObscured xmlns:a14="http://schemas.microsoft.com/office/drawing/2010/main"/>
            </a:ext>
          </a:extLst>
        </p:spPr>
      </p:pic>
      <p:pic>
        <p:nvPicPr>
          <p:cNvPr id="10" name="Picture 9" descr="Graphical user interface, text, application&#10;&#10;Description automatically generated">
            <a:extLst>
              <a:ext uri="{FF2B5EF4-FFF2-40B4-BE49-F238E27FC236}">
                <a16:creationId xmlns:a16="http://schemas.microsoft.com/office/drawing/2014/main" id="{D6215058-E6F4-F4E6-F862-351075D6A43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799209" y="1442211"/>
            <a:ext cx="2336241" cy="4690256"/>
          </a:xfrm>
          <a:prstGeom prst="rect">
            <a:avLst/>
          </a:prstGeom>
          <a:ln w="28575">
            <a:solidFill>
              <a:srgbClr val="9CCBD4"/>
            </a:solidFill>
          </a:ln>
        </p:spPr>
      </p:pic>
      <p:sp>
        <p:nvSpPr>
          <p:cNvPr id="12" name="Arrow: Striped Right 11">
            <a:extLst>
              <a:ext uri="{FF2B5EF4-FFF2-40B4-BE49-F238E27FC236}">
                <a16:creationId xmlns:a16="http://schemas.microsoft.com/office/drawing/2014/main" id="{5A12C61D-7F27-59AF-F532-92D51196BBF0}"/>
              </a:ext>
            </a:extLst>
          </p:cNvPr>
          <p:cNvSpPr/>
          <p:nvPr/>
        </p:nvSpPr>
        <p:spPr>
          <a:xfrm>
            <a:off x="7515225" y="2818646"/>
            <a:ext cx="1252538" cy="326694"/>
          </a:xfrm>
          <a:prstGeom prst="stripedRightArrow">
            <a:avLst>
              <a:gd name="adj1" fmla="val 45112"/>
              <a:gd name="adj2" fmla="val 42667"/>
            </a:avLst>
          </a:prstGeom>
          <a:solidFill>
            <a:srgbClr val="002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Callout 15">
            <a:extLst>
              <a:ext uri="{FF2B5EF4-FFF2-40B4-BE49-F238E27FC236}">
                <a16:creationId xmlns:a16="http://schemas.microsoft.com/office/drawing/2014/main" id="{66E869B3-CC00-C957-BD15-624578051F9E}"/>
              </a:ext>
            </a:extLst>
          </p:cNvPr>
          <p:cNvSpPr/>
          <p:nvPr/>
        </p:nvSpPr>
        <p:spPr>
          <a:xfrm>
            <a:off x="690215" y="1677354"/>
            <a:ext cx="3597700" cy="2892213"/>
          </a:xfrm>
          <a:prstGeom prst="wedgeEllipseCallout">
            <a:avLst>
              <a:gd name="adj1" fmla="val -30257"/>
              <a:gd name="adj2" fmla="val 62002"/>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320ACD9-A6E7-9DE6-350C-97619CA1CEDD}"/>
              </a:ext>
            </a:extLst>
          </p:cNvPr>
          <p:cNvSpPr/>
          <p:nvPr/>
        </p:nvSpPr>
        <p:spPr>
          <a:xfrm>
            <a:off x="1008518" y="2035775"/>
            <a:ext cx="2923480" cy="2299604"/>
          </a:xfrm>
          <a:prstGeom prst="rect">
            <a:avLst/>
          </a:prstGeom>
        </p:spPr>
        <p:txBody>
          <a:bodyPr wrap="square">
            <a:spAutoFit/>
          </a:bodyPr>
          <a:lstStyle/>
          <a:p>
            <a:pPr algn="ctr">
              <a:lnSpc>
                <a:spcPct val="130000"/>
              </a:lnSpc>
            </a:pPr>
            <a:r>
              <a:rPr lang="en-GB" sz="1600" dirty="0">
                <a:solidFill>
                  <a:srgbClr val="002258"/>
                </a:solidFill>
                <a:latin typeface="Arial" panose="020B0604020202020204" pitchFamily="34" charset="0"/>
                <a:cs typeface="Arial" panose="020B0604020202020204" pitchFamily="34" charset="0"/>
              </a:rPr>
              <a:t>“I keep coming back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to the fact that you’re selling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it as a pre-operation thing and yet you’ve got information on what you do afterwards.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I find that a little bit contradictory.” </a:t>
            </a:r>
          </a:p>
        </p:txBody>
      </p:sp>
      <p:sp>
        <p:nvSpPr>
          <p:cNvPr id="3" name="TextBox 2">
            <a:extLst>
              <a:ext uri="{FF2B5EF4-FFF2-40B4-BE49-F238E27FC236}">
                <a16:creationId xmlns:a16="http://schemas.microsoft.com/office/drawing/2014/main" id="{EB4F157F-1E33-0E69-D120-C2D339AA8C53}"/>
              </a:ext>
            </a:extLst>
          </p:cNvPr>
          <p:cNvSpPr txBox="1"/>
          <p:nvPr/>
        </p:nvSpPr>
        <p:spPr>
          <a:xfrm>
            <a:off x="690215" y="5117492"/>
            <a:ext cx="2336241" cy="1025089"/>
          </a:xfrm>
          <a:prstGeom prst="rect">
            <a:avLst/>
          </a:prstGeom>
          <a:noFill/>
        </p:spPr>
        <p:txBody>
          <a:bodyPr wrap="square">
            <a:spAutoFit/>
          </a:bodyPr>
          <a:lstStyle/>
          <a:p>
            <a:pPr algn="ctr">
              <a:lnSpc>
                <a:spcPct val="130000"/>
              </a:lnSpc>
            </a:pPr>
            <a:r>
              <a:rPr lang="en-GB" sz="1600" b="1" dirty="0">
                <a:solidFill>
                  <a:srgbClr val="1C7687"/>
                </a:solidFill>
                <a:latin typeface="Arial" panose="020B0604020202020204" pitchFamily="34" charset="0"/>
                <a:cs typeface="Arial" panose="020B0604020202020204" pitchFamily="34" charset="0"/>
              </a:rPr>
              <a:t>Glen</a:t>
            </a:r>
            <a:r>
              <a:rPr lang="en-GB" sz="1600" dirty="0">
                <a:solidFill>
                  <a:srgbClr val="1C7687"/>
                </a:solidFill>
                <a:latin typeface="Arial" panose="020B0604020202020204" pitchFamily="34" charset="0"/>
                <a:cs typeface="Arial" panose="020B0604020202020204" pitchFamily="34" charset="0"/>
              </a:rPr>
              <a:t> (male, 70-79 years, confident in using the Internet)</a:t>
            </a:r>
            <a:endParaRPr lang="en-GB" sz="1600" dirty="0">
              <a:solidFill>
                <a:srgbClr val="1C7687"/>
              </a:solidFill>
            </a:endParaRPr>
          </a:p>
        </p:txBody>
      </p:sp>
    </p:spTree>
    <p:extLst>
      <p:ext uri="{BB962C8B-B14F-4D97-AF65-F5344CB8AC3E}">
        <p14:creationId xmlns:p14="http://schemas.microsoft.com/office/powerpoint/2010/main" val="95875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Patients’ overall views of the Virtual Knee School</a:t>
            </a:r>
          </a:p>
        </p:txBody>
      </p:sp>
      <p:sp>
        <p:nvSpPr>
          <p:cNvPr id="6" name="Oval Callout 15">
            <a:extLst>
              <a:ext uri="{FF2B5EF4-FFF2-40B4-BE49-F238E27FC236}">
                <a16:creationId xmlns:a16="http://schemas.microsoft.com/office/drawing/2014/main" id="{BB6900BC-3E67-1DF4-69E9-616B4842E2C6}"/>
              </a:ext>
            </a:extLst>
          </p:cNvPr>
          <p:cNvSpPr/>
          <p:nvPr/>
        </p:nvSpPr>
        <p:spPr>
          <a:xfrm flipH="1">
            <a:off x="788757" y="2401206"/>
            <a:ext cx="3257046" cy="2135429"/>
          </a:xfrm>
          <a:prstGeom prst="wedgeEllipseCallout">
            <a:avLst>
              <a:gd name="adj1" fmla="val -20023"/>
              <a:gd name="adj2" fmla="val 69040"/>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FCB746E-0C4D-0428-E919-CC19C00DCD36}"/>
              </a:ext>
            </a:extLst>
          </p:cNvPr>
          <p:cNvSpPr/>
          <p:nvPr/>
        </p:nvSpPr>
        <p:spPr>
          <a:xfrm>
            <a:off x="1000901" y="2711252"/>
            <a:ext cx="2849056" cy="1659429"/>
          </a:xfrm>
          <a:prstGeom prst="rect">
            <a:avLst/>
          </a:prstGeom>
        </p:spPr>
        <p:txBody>
          <a:bodyPr wrap="square">
            <a:spAutoFit/>
          </a:bodyPr>
          <a:lstStyle/>
          <a:p>
            <a:pPr algn="ctr">
              <a:lnSpc>
                <a:spcPct val="130000"/>
              </a:lnSpc>
            </a:pPr>
            <a:r>
              <a:rPr lang="en-GB" sz="1600" dirty="0">
                <a:solidFill>
                  <a:srgbClr val="002258"/>
                </a:solidFill>
                <a:latin typeface="Arial" panose="020B0604020202020204" pitchFamily="34" charset="0"/>
                <a:cs typeface="Arial" panose="020B0604020202020204" pitchFamily="34" charset="0"/>
              </a:rPr>
              <a:t>“I liked the website, how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it was organised. And it was very visual. Then if you’re not very computer literate it’s very practical.”</a:t>
            </a:r>
          </a:p>
        </p:txBody>
      </p:sp>
      <p:sp>
        <p:nvSpPr>
          <p:cNvPr id="19" name="Rectangle 18">
            <a:extLst>
              <a:ext uri="{FF2B5EF4-FFF2-40B4-BE49-F238E27FC236}">
                <a16:creationId xmlns:a16="http://schemas.microsoft.com/office/drawing/2014/main" id="{55B811F3-F58D-7F59-10F2-C8033EE2878A}"/>
              </a:ext>
            </a:extLst>
          </p:cNvPr>
          <p:cNvSpPr/>
          <p:nvPr/>
        </p:nvSpPr>
        <p:spPr>
          <a:xfrm>
            <a:off x="1306658" y="5153836"/>
            <a:ext cx="3257047" cy="1086964"/>
          </a:xfrm>
          <a:prstGeom prst="rect">
            <a:avLst/>
          </a:prstGeom>
        </p:spPr>
        <p:txBody>
          <a:bodyPr wrap="square">
            <a:spAutoFit/>
          </a:bodyPr>
          <a:lstStyle/>
          <a:p>
            <a:pPr algn="ctr">
              <a:lnSpc>
                <a:spcPct val="140000"/>
              </a:lnSpc>
            </a:pPr>
            <a:r>
              <a:rPr lang="en-GB" sz="1600" b="1" dirty="0">
                <a:solidFill>
                  <a:srgbClr val="70529C"/>
                </a:solidFill>
                <a:latin typeface="Arial" panose="020B0604020202020204" pitchFamily="34" charset="0"/>
                <a:cs typeface="Arial" panose="020B0604020202020204" pitchFamily="34" charset="0"/>
              </a:rPr>
              <a:t>Jessica</a:t>
            </a:r>
            <a:r>
              <a:rPr lang="en-GB" sz="1600" dirty="0">
                <a:solidFill>
                  <a:srgbClr val="70529C"/>
                </a:solidFill>
                <a:latin typeface="Arial" panose="020B0604020202020204" pitchFamily="34" charset="0"/>
                <a:cs typeface="Arial" panose="020B0604020202020204" pitchFamily="34" charset="0"/>
              </a:rPr>
              <a:t> (female, 50-59 years, neither confident nor unconfident in using the Internet)</a:t>
            </a:r>
          </a:p>
        </p:txBody>
      </p:sp>
      <p:sp>
        <p:nvSpPr>
          <p:cNvPr id="3" name="Oval Callout 15">
            <a:extLst>
              <a:ext uri="{FF2B5EF4-FFF2-40B4-BE49-F238E27FC236}">
                <a16:creationId xmlns:a16="http://schemas.microsoft.com/office/drawing/2014/main" id="{2EA20249-A29A-FB0F-C5EA-631B2219DAA7}"/>
              </a:ext>
            </a:extLst>
          </p:cNvPr>
          <p:cNvSpPr/>
          <p:nvPr/>
        </p:nvSpPr>
        <p:spPr>
          <a:xfrm flipH="1">
            <a:off x="4740035" y="1305602"/>
            <a:ext cx="3176286" cy="2128789"/>
          </a:xfrm>
          <a:prstGeom prst="wedgeEllipseCallout">
            <a:avLst>
              <a:gd name="adj1" fmla="val 14079"/>
              <a:gd name="adj2" fmla="val 73562"/>
            </a:avLst>
          </a:prstGeom>
          <a:solidFill>
            <a:srgbClr val="E1EDD3"/>
          </a:solidFill>
          <a:ln w="19050">
            <a:solidFill>
              <a:srgbClr val="92C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D9998E5-48C4-D3F3-F394-A24E80F4246D}"/>
              </a:ext>
            </a:extLst>
          </p:cNvPr>
          <p:cNvSpPr/>
          <p:nvPr/>
        </p:nvSpPr>
        <p:spPr>
          <a:xfrm>
            <a:off x="4935135" y="1540281"/>
            <a:ext cx="2786085" cy="1659429"/>
          </a:xfrm>
          <a:prstGeom prst="rect">
            <a:avLst/>
          </a:prstGeom>
        </p:spPr>
        <p:txBody>
          <a:bodyPr wrap="square">
            <a:spAutoFit/>
          </a:bodyPr>
          <a:lstStyle/>
          <a:p>
            <a:pPr algn="ctr">
              <a:lnSpc>
                <a:spcPct val="130000"/>
              </a:lnSpc>
            </a:pPr>
            <a:r>
              <a:rPr lang="en-GB" sz="1600" dirty="0">
                <a:solidFill>
                  <a:srgbClr val="002258"/>
                </a:solidFill>
                <a:latin typeface="Arial" panose="020B0604020202020204" pitchFamily="34" charset="0"/>
                <a:cs typeface="Arial" panose="020B0604020202020204" pitchFamily="34" charset="0"/>
              </a:rPr>
              <a:t>“[…] but it’s just a bit, making me feel like, ooh, blooming heck, more load of rubbish, you know, I don’t need all this.”</a:t>
            </a:r>
          </a:p>
        </p:txBody>
      </p:sp>
      <p:sp>
        <p:nvSpPr>
          <p:cNvPr id="13" name="Oval Callout 15">
            <a:extLst>
              <a:ext uri="{FF2B5EF4-FFF2-40B4-BE49-F238E27FC236}">
                <a16:creationId xmlns:a16="http://schemas.microsoft.com/office/drawing/2014/main" id="{B06817FE-3125-6774-8C48-B6B62DD2E3AF}"/>
              </a:ext>
            </a:extLst>
          </p:cNvPr>
          <p:cNvSpPr/>
          <p:nvPr/>
        </p:nvSpPr>
        <p:spPr>
          <a:xfrm flipH="1">
            <a:off x="7961349" y="3018408"/>
            <a:ext cx="3145473" cy="2135429"/>
          </a:xfrm>
          <a:prstGeom prst="wedgeEllipseCallout">
            <a:avLst>
              <a:gd name="adj1" fmla="val -13932"/>
              <a:gd name="adj2" fmla="val 73069"/>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10E517C-9036-A83E-F0CB-AC49DD0A4A0E}"/>
              </a:ext>
            </a:extLst>
          </p:cNvPr>
          <p:cNvSpPr/>
          <p:nvPr/>
        </p:nvSpPr>
        <p:spPr>
          <a:xfrm>
            <a:off x="8051405" y="3253740"/>
            <a:ext cx="2948291" cy="1659429"/>
          </a:xfrm>
          <a:prstGeom prst="rect">
            <a:avLst/>
          </a:prstGeom>
        </p:spPr>
        <p:txBody>
          <a:bodyPr wrap="square">
            <a:spAutoFit/>
          </a:bodyPr>
          <a:lstStyle/>
          <a:p>
            <a:pPr algn="ctr">
              <a:lnSpc>
                <a:spcPct val="130000"/>
              </a:lnSpc>
            </a:pPr>
            <a:r>
              <a:rPr lang="en-GB" sz="1600" dirty="0">
                <a:solidFill>
                  <a:srgbClr val="002258"/>
                </a:solidFill>
                <a:latin typeface="Arial" panose="020B0604020202020204" pitchFamily="34" charset="0"/>
                <a:cs typeface="Arial" panose="020B0604020202020204" pitchFamily="34" charset="0"/>
              </a:rPr>
              <a:t>“[...] to me a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website is alright if you can use these, but if you can’t use them, it’s just not </a:t>
            </a:r>
          </a:p>
          <a:p>
            <a:pPr algn="ctr">
              <a:lnSpc>
                <a:spcPct val="130000"/>
              </a:lnSpc>
            </a:pPr>
            <a:r>
              <a:rPr lang="en-GB" sz="1600" dirty="0">
                <a:solidFill>
                  <a:srgbClr val="002258"/>
                </a:solidFill>
                <a:latin typeface="Arial" panose="020B0604020202020204" pitchFamily="34" charset="0"/>
                <a:cs typeface="Arial" panose="020B0604020202020204" pitchFamily="34" charset="0"/>
              </a:rPr>
              <a:t>helpful at all.”</a:t>
            </a:r>
          </a:p>
        </p:txBody>
      </p:sp>
      <p:sp>
        <p:nvSpPr>
          <p:cNvPr id="16" name="Rectangle 15">
            <a:extLst>
              <a:ext uri="{FF2B5EF4-FFF2-40B4-BE49-F238E27FC236}">
                <a16:creationId xmlns:a16="http://schemas.microsoft.com/office/drawing/2014/main" id="{BFDC0667-ADD4-90E4-8975-443FD7A6273F}"/>
              </a:ext>
            </a:extLst>
          </p:cNvPr>
          <p:cNvSpPr/>
          <p:nvPr/>
        </p:nvSpPr>
        <p:spPr>
          <a:xfrm>
            <a:off x="8181270" y="5802246"/>
            <a:ext cx="3173880" cy="742254"/>
          </a:xfrm>
          <a:prstGeom prst="rect">
            <a:avLst/>
          </a:prstGeom>
        </p:spPr>
        <p:txBody>
          <a:bodyPr wrap="square">
            <a:spAutoFit/>
          </a:bodyPr>
          <a:lstStyle/>
          <a:p>
            <a:pPr algn="ctr">
              <a:lnSpc>
                <a:spcPct val="140000"/>
              </a:lnSpc>
            </a:pPr>
            <a:r>
              <a:rPr lang="en-GB" sz="1600" b="1" dirty="0">
                <a:solidFill>
                  <a:srgbClr val="1C7687"/>
                </a:solidFill>
                <a:latin typeface="Arial" panose="020B0604020202020204" pitchFamily="34" charset="0"/>
                <a:cs typeface="Arial" panose="020B0604020202020204" pitchFamily="34" charset="0"/>
              </a:rPr>
              <a:t>Vera </a:t>
            </a:r>
            <a:r>
              <a:rPr lang="en-GB" sz="1600" dirty="0">
                <a:solidFill>
                  <a:srgbClr val="1C7687"/>
                </a:solidFill>
                <a:latin typeface="Arial" panose="020B0604020202020204" pitchFamily="34" charset="0"/>
                <a:cs typeface="Arial" panose="020B0604020202020204" pitchFamily="34" charset="0"/>
              </a:rPr>
              <a:t>(female, 70-79 years, unconfident in using the Internet)</a:t>
            </a:r>
          </a:p>
        </p:txBody>
      </p:sp>
      <p:sp>
        <p:nvSpPr>
          <p:cNvPr id="8" name="Rectangle 7">
            <a:extLst>
              <a:ext uri="{FF2B5EF4-FFF2-40B4-BE49-F238E27FC236}">
                <a16:creationId xmlns:a16="http://schemas.microsoft.com/office/drawing/2014/main" id="{909AC8EF-E6AA-518B-C27B-BE7E36142E39}"/>
              </a:ext>
            </a:extLst>
          </p:cNvPr>
          <p:cNvSpPr/>
          <p:nvPr/>
        </p:nvSpPr>
        <p:spPr>
          <a:xfrm>
            <a:off x="5092774" y="3973570"/>
            <a:ext cx="2176225" cy="1431674"/>
          </a:xfrm>
          <a:prstGeom prst="rect">
            <a:avLst/>
          </a:prstGeom>
        </p:spPr>
        <p:txBody>
          <a:bodyPr wrap="square">
            <a:spAutoFit/>
          </a:bodyPr>
          <a:lstStyle/>
          <a:p>
            <a:pPr algn="ctr">
              <a:lnSpc>
                <a:spcPct val="140000"/>
              </a:lnSpc>
            </a:pPr>
            <a:r>
              <a:rPr lang="en-GB" sz="1600" b="1" dirty="0">
                <a:solidFill>
                  <a:srgbClr val="53752F"/>
                </a:solidFill>
                <a:latin typeface="Arial" panose="020B0604020202020204" pitchFamily="34" charset="0"/>
                <a:cs typeface="Arial" panose="020B0604020202020204" pitchFamily="34" charset="0"/>
              </a:rPr>
              <a:t>Laurence </a:t>
            </a:r>
            <a:r>
              <a:rPr lang="en-GB" sz="1600" dirty="0">
                <a:solidFill>
                  <a:srgbClr val="53752F"/>
                </a:solidFill>
                <a:latin typeface="Arial" panose="020B0604020202020204" pitchFamily="34" charset="0"/>
                <a:cs typeface="Arial" panose="020B0604020202020204" pitchFamily="34" charset="0"/>
              </a:rPr>
              <a:t>(male,       60-69 years, confident in using the Internet)</a:t>
            </a:r>
          </a:p>
        </p:txBody>
      </p:sp>
    </p:spTree>
    <p:extLst>
      <p:ext uri="{BB962C8B-B14F-4D97-AF65-F5344CB8AC3E}">
        <p14:creationId xmlns:p14="http://schemas.microsoft.com/office/powerpoint/2010/main" val="175034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p:bldP spid="3" grpId="0" animBg="1"/>
      <p:bldP spid="5" grpId="0"/>
      <p:bldP spid="13" grpId="0" animBg="1"/>
      <p:bldP spid="14" grpId="0"/>
      <p:bldP spid="1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meta-inferences</a:t>
            </a:r>
          </a:p>
        </p:txBody>
      </p:sp>
      <p:sp>
        <p:nvSpPr>
          <p:cNvPr id="14" name="Freeform 4">
            <a:extLst>
              <a:ext uri="{FF2B5EF4-FFF2-40B4-BE49-F238E27FC236}">
                <a16:creationId xmlns:a16="http://schemas.microsoft.com/office/drawing/2014/main" id="{6DEF93A1-1EB9-1CED-2C4E-43EC5F3D005F}"/>
              </a:ext>
            </a:extLst>
          </p:cNvPr>
          <p:cNvSpPr/>
          <p:nvPr/>
        </p:nvSpPr>
        <p:spPr bwMode="auto">
          <a:xfrm>
            <a:off x="3788810" y="1538402"/>
            <a:ext cx="4614381" cy="166705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F2E8F8"/>
          </a:solidFill>
          <a:ln w="19050" cap="flat" cmpd="sng" algn="ctr">
            <a:solidFill>
              <a:srgbClr val="AE7CBE"/>
            </a:solidFill>
            <a:prstDash val="solid"/>
            <a:miter lim="800000"/>
          </a:ln>
          <a:effectLst/>
        </p:spPr>
        <p:txBody>
          <a:bodyPr lIns="96080" tIns="96080" rIns="96080" bIns="96080" anchor="ctr"/>
          <a:lstStyle/>
          <a:p>
            <a:pPr algn="ctr">
              <a:spcBef>
                <a:spcPts val="200"/>
              </a:spcBef>
              <a:spcAft>
                <a:spcPts val="400"/>
              </a:spcAft>
            </a:pPr>
            <a:r>
              <a:rPr lang="en-US" b="1" dirty="0">
                <a:solidFill>
                  <a:srgbClr val="002258"/>
                </a:solidFill>
                <a:latin typeface="Arial" panose="020B0604020202020204" pitchFamily="34" charset="0"/>
                <a:ea typeface="Times New Roman" panose="02020603050405020304" pitchFamily="18" charset="0"/>
                <a:cs typeface="Arial" panose="020B0604020202020204" pitchFamily="34" charset="0"/>
              </a:rPr>
              <a:t>Meta-inference</a:t>
            </a:r>
            <a:r>
              <a:rPr lang="en-US"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 1</a:t>
            </a:r>
            <a:endParaRPr lang="en-GB" dirty="0">
              <a:solidFill>
                <a:srgbClr val="002258"/>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Comprehensive pre-op TKR education and prehabilitation support should be rapidly accessible in digital and non-digital formats</a:t>
            </a:r>
          </a:p>
        </p:txBody>
      </p:sp>
      <p:pic>
        <p:nvPicPr>
          <p:cNvPr id="23" name="Picture 22" descr="Text&#10;&#10;Description automatically generated">
            <a:extLst>
              <a:ext uri="{FF2B5EF4-FFF2-40B4-BE49-F238E27FC236}">
                <a16:creationId xmlns:a16="http://schemas.microsoft.com/office/drawing/2014/main" id="{23F41EAC-C900-BD79-ADAD-4FB7A938DF4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830" t="16636" r="7424" b="17012"/>
          <a:stretch/>
        </p:blipFill>
        <p:spPr>
          <a:xfrm>
            <a:off x="6389279" y="3847094"/>
            <a:ext cx="4431479" cy="2513214"/>
          </a:xfrm>
          <a:prstGeom prst="rect">
            <a:avLst/>
          </a:prstGeom>
          <a:ln w="38100">
            <a:solidFill>
              <a:srgbClr val="9CCBD4"/>
            </a:solidFill>
          </a:ln>
        </p:spPr>
      </p:pic>
      <p:pic>
        <p:nvPicPr>
          <p:cNvPr id="5" name="Picture 4">
            <a:extLst>
              <a:ext uri="{FF2B5EF4-FFF2-40B4-BE49-F238E27FC236}">
                <a16:creationId xmlns:a16="http://schemas.microsoft.com/office/drawing/2014/main" id="{9B1A7DE8-D7BF-6E44-0DF1-82D58DD9A890}"/>
              </a:ext>
            </a:extLst>
          </p:cNvPr>
          <p:cNvPicPr>
            <a:picLocks noChangeAspect="1"/>
          </p:cNvPicPr>
          <p:nvPr/>
        </p:nvPicPr>
        <p:blipFill rotWithShape="1">
          <a:blip r:embed="rId3"/>
          <a:srcRect l="8601" t="9713" r="9587" b="6222"/>
          <a:stretch/>
        </p:blipFill>
        <p:spPr>
          <a:xfrm>
            <a:off x="1413447" y="3847093"/>
            <a:ext cx="4348239" cy="2513214"/>
          </a:xfrm>
          <a:prstGeom prst="rect">
            <a:avLst/>
          </a:prstGeom>
          <a:ln w="38100">
            <a:solidFill>
              <a:srgbClr val="9CCBD4"/>
            </a:solidFill>
          </a:ln>
        </p:spPr>
      </p:pic>
    </p:spTree>
    <p:extLst>
      <p:ext uri="{BB962C8B-B14F-4D97-AF65-F5344CB8AC3E}">
        <p14:creationId xmlns:p14="http://schemas.microsoft.com/office/powerpoint/2010/main" val="37346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meta-inferences</a:t>
            </a:r>
          </a:p>
        </p:txBody>
      </p:sp>
      <p:pic>
        <p:nvPicPr>
          <p:cNvPr id="23" name="Picture 22" descr="Text&#10;&#10;Description automatically generated">
            <a:extLst>
              <a:ext uri="{FF2B5EF4-FFF2-40B4-BE49-F238E27FC236}">
                <a16:creationId xmlns:a16="http://schemas.microsoft.com/office/drawing/2014/main" id="{23F41EAC-C900-BD79-ADAD-4FB7A938DF4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830" t="16636" r="7424" b="17012"/>
          <a:stretch/>
        </p:blipFill>
        <p:spPr>
          <a:xfrm>
            <a:off x="6389279" y="3847094"/>
            <a:ext cx="4431479" cy="2513214"/>
          </a:xfrm>
          <a:prstGeom prst="rect">
            <a:avLst/>
          </a:prstGeom>
          <a:ln w="38100">
            <a:solidFill>
              <a:srgbClr val="9CCBD4"/>
            </a:solidFill>
          </a:ln>
        </p:spPr>
      </p:pic>
      <p:pic>
        <p:nvPicPr>
          <p:cNvPr id="5" name="Picture 4">
            <a:extLst>
              <a:ext uri="{FF2B5EF4-FFF2-40B4-BE49-F238E27FC236}">
                <a16:creationId xmlns:a16="http://schemas.microsoft.com/office/drawing/2014/main" id="{9B1A7DE8-D7BF-6E44-0DF1-82D58DD9A890}"/>
              </a:ext>
            </a:extLst>
          </p:cNvPr>
          <p:cNvPicPr>
            <a:picLocks noChangeAspect="1"/>
          </p:cNvPicPr>
          <p:nvPr/>
        </p:nvPicPr>
        <p:blipFill rotWithShape="1">
          <a:blip r:embed="rId3"/>
          <a:srcRect l="8601" t="9713" r="9587" b="6222"/>
          <a:stretch/>
        </p:blipFill>
        <p:spPr>
          <a:xfrm>
            <a:off x="1413447" y="3847093"/>
            <a:ext cx="4348239" cy="2513214"/>
          </a:xfrm>
          <a:prstGeom prst="rect">
            <a:avLst/>
          </a:prstGeom>
          <a:ln w="38100">
            <a:solidFill>
              <a:srgbClr val="9CCBD4"/>
            </a:solidFill>
          </a:ln>
        </p:spPr>
      </p:pic>
      <p:sp>
        <p:nvSpPr>
          <p:cNvPr id="3" name="Right Arrow 10">
            <a:extLst>
              <a:ext uri="{FF2B5EF4-FFF2-40B4-BE49-F238E27FC236}">
                <a16:creationId xmlns:a16="http://schemas.microsoft.com/office/drawing/2014/main" id="{CD6FE02E-3CE1-82BC-89BC-2723442833E3}"/>
              </a:ext>
            </a:extLst>
          </p:cNvPr>
          <p:cNvSpPr/>
          <p:nvPr/>
        </p:nvSpPr>
        <p:spPr>
          <a:xfrm rot="10800000">
            <a:off x="5564777" y="2242911"/>
            <a:ext cx="1045030" cy="259629"/>
          </a:xfrm>
          <a:prstGeom prst="lef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258"/>
              </a:solidFill>
            </a:endParaRPr>
          </a:p>
        </p:txBody>
      </p:sp>
      <p:sp>
        <p:nvSpPr>
          <p:cNvPr id="6" name="Freeform 6">
            <a:extLst>
              <a:ext uri="{FF2B5EF4-FFF2-40B4-BE49-F238E27FC236}">
                <a16:creationId xmlns:a16="http://schemas.microsoft.com/office/drawing/2014/main" id="{8744C7FE-8B3C-04E5-D8EC-8922EC943DF5}"/>
              </a:ext>
            </a:extLst>
          </p:cNvPr>
          <p:cNvSpPr/>
          <p:nvPr/>
        </p:nvSpPr>
        <p:spPr bwMode="auto">
          <a:xfrm>
            <a:off x="6609806" y="1538402"/>
            <a:ext cx="4614382" cy="166705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cap="flat" cmpd="sng" algn="ctr">
            <a:solidFill>
              <a:srgbClr val="4896AE"/>
            </a:solidFill>
            <a:prstDash val="solid"/>
            <a:miter lim="800000"/>
          </a:ln>
          <a:effectLst/>
        </p:spPr>
        <p:txBody>
          <a:bodyPr lIns="96080" tIns="96080" rIns="96080" bIns="96080" anchor="ctr"/>
          <a:lstStyle/>
          <a:p>
            <a:pPr algn="ctr">
              <a:spcBef>
                <a:spcPts val="200"/>
              </a:spcBef>
              <a:spcAft>
                <a:spcPts val="600"/>
              </a:spcAft>
            </a:pPr>
            <a:r>
              <a:rPr lang="en-US"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Meta-inference 2</a:t>
            </a:r>
            <a:endParaRPr lang="en-GB" dirty="0">
              <a:solidFill>
                <a:srgbClr val="002258"/>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Pre-op TKR digital tools should employ computer- and self-tailoring to account for patients’ individual needs and preferences</a:t>
            </a:r>
          </a:p>
        </p:txBody>
      </p:sp>
      <p:sp>
        <p:nvSpPr>
          <p:cNvPr id="7" name="Freeform 4">
            <a:extLst>
              <a:ext uri="{FF2B5EF4-FFF2-40B4-BE49-F238E27FC236}">
                <a16:creationId xmlns:a16="http://schemas.microsoft.com/office/drawing/2014/main" id="{A333560C-A246-D4C8-A0D1-4F24DE3E18F8}"/>
              </a:ext>
            </a:extLst>
          </p:cNvPr>
          <p:cNvSpPr/>
          <p:nvPr/>
        </p:nvSpPr>
        <p:spPr bwMode="auto">
          <a:xfrm>
            <a:off x="950395" y="1546242"/>
            <a:ext cx="4614381" cy="166705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F2E8F8"/>
          </a:solidFill>
          <a:ln w="19050" cap="flat" cmpd="sng" algn="ctr">
            <a:solidFill>
              <a:srgbClr val="AE7CBE"/>
            </a:solidFill>
            <a:prstDash val="solid"/>
            <a:miter lim="800000"/>
          </a:ln>
          <a:effectLst/>
        </p:spPr>
        <p:txBody>
          <a:bodyPr lIns="96080" tIns="96080" rIns="96080" bIns="96080" anchor="ctr"/>
          <a:lstStyle/>
          <a:p>
            <a:pPr algn="ctr">
              <a:spcBef>
                <a:spcPts val="200"/>
              </a:spcBef>
              <a:spcAft>
                <a:spcPts val="400"/>
              </a:spcAft>
            </a:pPr>
            <a:r>
              <a:rPr lang="en-US" b="1" dirty="0">
                <a:solidFill>
                  <a:srgbClr val="002258"/>
                </a:solidFill>
                <a:latin typeface="Arial" panose="020B0604020202020204" pitchFamily="34" charset="0"/>
                <a:ea typeface="Times New Roman" panose="02020603050405020304" pitchFamily="18" charset="0"/>
                <a:cs typeface="Arial" panose="020B0604020202020204" pitchFamily="34" charset="0"/>
              </a:rPr>
              <a:t>Meta-inference</a:t>
            </a:r>
            <a:r>
              <a:rPr lang="en-US"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 1</a:t>
            </a:r>
            <a:endParaRPr lang="en-GB" dirty="0">
              <a:solidFill>
                <a:srgbClr val="002258"/>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Comprehensive pre-op TKR education and prehabilitation support should be rapidly accessible in digital and non-digital formats</a:t>
            </a:r>
          </a:p>
        </p:txBody>
      </p:sp>
    </p:spTree>
    <p:extLst>
      <p:ext uri="{BB962C8B-B14F-4D97-AF65-F5344CB8AC3E}">
        <p14:creationId xmlns:p14="http://schemas.microsoft.com/office/powerpoint/2010/main" val="302090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643128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Developing meta-inferences</a:t>
            </a:r>
          </a:p>
        </p:txBody>
      </p:sp>
      <p:sp>
        <p:nvSpPr>
          <p:cNvPr id="13" name="Right Arrow 10">
            <a:extLst>
              <a:ext uri="{FF2B5EF4-FFF2-40B4-BE49-F238E27FC236}">
                <a16:creationId xmlns:a16="http://schemas.microsoft.com/office/drawing/2014/main" id="{3233AA68-E3EB-F1C4-AF38-B3CCC796B1F9}"/>
              </a:ext>
            </a:extLst>
          </p:cNvPr>
          <p:cNvSpPr/>
          <p:nvPr/>
        </p:nvSpPr>
        <p:spPr>
          <a:xfrm rot="10800000">
            <a:off x="5564777" y="2242911"/>
            <a:ext cx="1045030" cy="259629"/>
          </a:xfrm>
          <a:prstGeom prst="lef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258"/>
              </a:solidFill>
            </a:endParaRPr>
          </a:p>
        </p:txBody>
      </p:sp>
      <p:sp>
        <p:nvSpPr>
          <p:cNvPr id="16" name="Freeform 6">
            <a:extLst>
              <a:ext uri="{FF2B5EF4-FFF2-40B4-BE49-F238E27FC236}">
                <a16:creationId xmlns:a16="http://schemas.microsoft.com/office/drawing/2014/main" id="{FF25ED14-DAF9-2AF4-68C1-4F2590BACE29}"/>
              </a:ext>
            </a:extLst>
          </p:cNvPr>
          <p:cNvSpPr/>
          <p:nvPr/>
        </p:nvSpPr>
        <p:spPr bwMode="auto">
          <a:xfrm>
            <a:off x="6609806" y="1538402"/>
            <a:ext cx="4614382" cy="166705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E4F5F8"/>
          </a:solidFill>
          <a:ln w="19050" cap="flat" cmpd="sng" algn="ctr">
            <a:solidFill>
              <a:srgbClr val="4896AE"/>
            </a:solidFill>
            <a:prstDash val="solid"/>
            <a:miter lim="800000"/>
          </a:ln>
          <a:effectLst/>
        </p:spPr>
        <p:txBody>
          <a:bodyPr lIns="96080" tIns="96080" rIns="96080" bIns="96080" anchor="ctr"/>
          <a:lstStyle/>
          <a:p>
            <a:pPr algn="ctr">
              <a:spcBef>
                <a:spcPts val="200"/>
              </a:spcBef>
              <a:spcAft>
                <a:spcPts val="600"/>
              </a:spcAft>
            </a:pPr>
            <a:r>
              <a:rPr lang="en-US"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Meta-inference 2</a:t>
            </a:r>
            <a:endParaRPr lang="en-GB" dirty="0">
              <a:solidFill>
                <a:srgbClr val="002258"/>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Pre-op TKR digital tools should employ computer- and self-tailoring to account for patients’ individual needs and preferences</a:t>
            </a:r>
          </a:p>
        </p:txBody>
      </p:sp>
      <p:pic>
        <p:nvPicPr>
          <p:cNvPr id="17" name="Picture 16">
            <a:extLst>
              <a:ext uri="{FF2B5EF4-FFF2-40B4-BE49-F238E27FC236}">
                <a16:creationId xmlns:a16="http://schemas.microsoft.com/office/drawing/2014/main" id="{1D8B175F-5012-F810-4BEC-7F68624EF6CF}"/>
              </a:ext>
            </a:extLst>
          </p:cNvPr>
          <p:cNvPicPr>
            <a:picLocks noChangeAspect="1"/>
          </p:cNvPicPr>
          <p:nvPr/>
        </p:nvPicPr>
        <p:blipFill rotWithShape="1">
          <a:blip r:embed="rId2"/>
          <a:srcRect l="9858" t="30477" r="11715" b="23801"/>
          <a:stretch/>
        </p:blipFill>
        <p:spPr>
          <a:xfrm>
            <a:off x="2396620" y="3878206"/>
            <a:ext cx="7471785" cy="2450183"/>
          </a:xfrm>
          <a:prstGeom prst="rect">
            <a:avLst/>
          </a:prstGeom>
          <a:ln w="38100">
            <a:solidFill>
              <a:srgbClr val="9CCBD4"/>
            </a:solidFill>
          </a:ln>
        </p:spPr>
      </p:pic>
      <p:sp>
        <p:nvSpPr>
          <p:cNvPr id="6" name="Freeform 4">
            <a:extLst>
              <a:ext uri="{FF2B5EF4-FFF2-40B4-BE49-F238E27FC236}">
                <a16:creationId xmlns:a16="http://schemas.microsoft.com/office/drawing/2014/main" id="{FAABE55D-C0F3-7BBC-E796-45EEA9358F9B}"/>
              </a:ext>
            </a:extLst>
          </p:cNvPr>
          <p:cNvSpPr/>
          <p:nvPr/>
        </p:nvSpPr>
        <p:spPr bwMode="auto">
          <a:xfrm>
            <a:off x="950395" y="1546242"/>
            <a:ext cx="4614381" cy="1667052"/>
          </a:xfrm>
          <a:custGeom>
            <a:avLst/>
            <a:gdLst>
              <a:gd name="connsiteX0" fmla="*/ 0 w 3311525"/>
              <a:gd name="connsiteY0" fmla="*/ 101957 h 1019571"/>
              <a:gd name="connsiteX1" fmla="*/ 101957 w 3311525"/>
              <a:gd name="connsiteY1" fmla="*/ 0 h 1019571"/>
              <a:gd name="connsiteX2" fmla="*/ 3209568 w 3311525"/>
              <a:gd name="connsiteY2" fmla="*/ 0 h 1019571"/>
              <a:gd name="connsiteX3" fmla="*/ 3311525 w 3311525"/>
              <a:gd name="connsiteY3" fmla="*/ 101957 h 1019571"/>
              <a:gd name="connsiteX4" fmla="*/ 3311525 w 3311525"/>
              <a:gd name="connsiteY4" fmla="*/ 917614 h 1019571"/>
              <a:gd name="connsiteX5" fmla="*/ 3209568 w 3311525"/>
              <a:gd name="connsiteY5" fmla="*/ 1019571 h 1019571"/>
              <a:gd name="connsiteX6" fmla="*/ 101957 w 3311525"/>
              <a:gd name="connsiteY6" fmla="*/ 1019571 h 1019571"/>
              <a:gd name="connsiteX7" fmla="*/ 0 w 3311525"/>
              <a:gd name="connsiteY7" fmla="*/ 917614 h 1019571"/>
              <a:gd name="connsiteX8" fmla="*/ 0 w 3311525"/>
              <a:gd name="connsiteY8" fmla="*/ 101957 h 10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5" h="1019571">
                <a:moveTo>
                  <a:pt x="0" y="101957"/>
                </a:moveTo>
                <a:cubicBezTo>
                  <a:pt x="0" y="45648"/>
                  <a:pt x="45648" y="0"/>
                  <a:pt x="101957" y="0"/>
                </a:cubicBezTo>
                <a:lnTo>
                  <a:pt x="3209568" y="0"/>
                </a:lnTo>
                <a:cubicBezTo>
                  <a:pt x="3265877" y="0"/>
                  <a:pt x="3311525" y="45648"/>
                  <a:pt x="3311525" y="101957"/>
                </a:cubicBezTo>
                <a:lnTo>
                  <a:pt x="3311525" y="917614"/>
                </a:lnTo>
                <a:cubicBezTo>
                  <a:pt x="3311525" y="973923"/>
                  <a:pt x="3265877" y="1019571"/>
                  <a:pt x="3209568" y="1019571"/>
                </a:cubicBezTo>
                <a:lnTo>
                  <a:pt x="101957" y="1019571"/>
                </a:lnTo>
                <a:cubicBezTo>
                  <a:pt x="45648" y="1019571"/>
                  <a:pt x="0" y="973923"/>
                  <a:pt x="0" y="917614"/>
                </a:cubicBezTo>
                <a:lnTo>
                  <a:pt x="0" y="101957"/>
                </a:lnTo>
                <a:close/>
              </a:path>
            </a:pathLst>
          </a:custGeom>
          <a:solidFill>
            <a:srgbClr val="F2E8F8"/>
          </a:solidFill>
          <a:ln w="19050" cap="flat" cmpd="sng" algn="ctr">
            <a:solidFill>
              <a:srgbClr val="AE7CBE"/>
            </a:solidFill>
            <a:prstDash val="solid"/>
            <a:miter lim="800000"/>
          </a:ln>
          <a:effectLst/>
        </p:spPr>
        <p:txBody>
          <a:bodyPr lIns="96080" tIns="96080" rIns="96080" bIns="96080" anchor="ctr"/>
          <a:lstStyle/>
          <a:p>
            <a:pPr algn="ctr">
              <a:spcBef>
                <a:spcPts val="200"/>
              </a:spcBef>
              <a:spcAft>
                <a:spcPts val="400"/>
              </a:spcAft>
            </a:pPr>
            <a:r>
              <a:rPr lang="en-US" b="1" dirty="0">
                <a:solidFill>
                  <a:srgbClr val="002258"/>
                </a:solidFill>
                <a:latin typeface="Arial" panose="020B0604020202020204" pitchFamily="34" charset="0"/>
                <a:ea typeface="Times New Roman" panose="02020603050405020304" pitchFamily="18" charset="0"/>
                <a:cs typeface="Arial" panose="020B0604020202020204" pitchFamily="34" charset="0"/>
              </a:rPr>
              <a:t>Meta-inference</a:t>
            </a:r>
            <a:r>
              <a:rPr lang="en-US" b="1"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 1</a:t>
            </a:r>
            <a:endParaRPr lang="en-GB" dirty="0">
              <a:solidFill>
                <a:srgbClr val="002258"/>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Bef>
                <a:spcPts val="200"/>
              </a:spcBef>
              <a:spcAft>
                <a:spcPts val="200"/>
              </a:spcAft>
            </a:pPr>
            <a:r>
              <a:rPr lang="en-GB" sz="1600" kern="1200" dirty="0">
                <a:solidFill>
                  <a:srgbClr val="002258"/>
                </a:solidFill>
                <a:effectLst/>
                <a:latin typeface="Arial" panose="020B0604020202020204" pitchFamily="34" charset="0"/>
                <a:ea typeface="Times New Roman" panose="02020603050405020304" pitchFamily="18" charset="0"/>
                <a:cs typeface="Arial" panose="020B0604020202020204" pitchFamily="34" charset="0"/>
              </a:rPr>
              <a:t>Comprehensive pre-op TKR education and prehabilitation support should be rapidly accessible in digital and non-digital formats</a:t>
            </a:r>
          </a:p>
        </p:txBody>
      </p:sp>
    </p:spTree>
    <p:extLst>
      <p:ext uri="{BB962C8B-B14F-4D97-AF65-F5344CB8AC3E}">
        <p14:creationId xmlns:p14="http://schemas.microsoft.com/office/powerpoint/2010/main" val="3461833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69737"/>
            <a:ext cx="12192000" cy="6388263"/>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lessons learned</a:t>
            </a:r>
          </a:p>
        </p:txBody>
      </p:sp>
      <p:sp>
        <p:nvSpPr>
          <p:cNvPr id="6" name="Rounded Rectangle 15">
            <a:extLst>
              <a:ext uri="{FF2B5EF4-FFF2-40B4-BE49-F238E27FC236}">
                <a16:creationId xmlns:a16="http://schemas.microsoft.com/office/drawing/2014/main" id="{ECA1A87B-575E-F164-0659-7D73B6E49A28}"/>
              </a:ext>
            </a:extLst>
          </p:cNvPr>
          <p:cNvSpPr/>
          <p:nvPr/>
        </p:nvSpPr>
        <p:spPr>
          <a:xfrm>
            <a:off x="566270" y="1678624"/>
            <a:ext cx="3829562" cy="1197209"/>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a:solidFill>
                <a:srgbClr val="002258"/>
              </a:solidFill>
            </a:endParaRPr>
          </a:p>
        </p:txBody>
      </p:sp>
      <p:sp>
        <p:nvSpPr>
          <p:cNvPr id="7" name="TextBox 6">
            <a:extLst>
              <a:ext uri="{FF2B5EF4-FFF2-40B4-BE49-F238E27FC236}">
                <a16:creationId xmlns:a16="http://schemas.microsoft.com/office/drawing/2014/main" id="{A06FBD65-BB55-8794-1C98-B6DF5FEC19DD}"/>
              </a:ext>
            </a:extLst>
          </p:cNvPr>
          <p:cNvSpPr txBox="1"/>
          <p:nvPr/>
        </p:nvSpPr>
        <p:spPr>
          <a:xfrm>
            <a:off x="1416051" y="1801456"/>
            <a:ext cx="2837654" cy="951543"/>
          </a:xfrm>
          <a:prstGeom prst="rect">
            <a:avLst/>
          </a:prstGeom>
          <a:noFill/>
        </p:spPr>
        <p:txBody>
          <a:bodyPr wrap="square" rtlCol="0">
            <a:spAutoFit/>
          </a:bodyPr>
          <a:lstStyle/>
          <a:p>
            <a:pPr>
              <a:lnSpc>
                <a:spcPct val="120000"/>
              </a:lnSpc>
            </a:pPr>
            <a:r>
              <a:rPr lang="en-GB" sz="1600" dirty="0">
                <a:solidFill>
                  <a:srgbClr val="002258"/>
                </a:solidFill>
                <a:latin typeface="Arial" panose="020B0604020202020204" pitchFamily="34" charset="0"/>
                <a:cs typeface="Arial" panose="020B0604020202020204" pitchFamily="34" charset="0"/>
              </a:rPr>
              <a:t>Provide comprehensive pre-operative TKR education and prehabilitation support.</a:t>
            </a:r>
          </a:p>
        </p:txBody>
      </p:sp>
      <p:sp>
        <p:nvSpPr>
          <p:cNvPr id="8" name="Rounded Rectangle 15">
            <a:extLst>
              <a:ext uri="{FF2B5EF4-FFF2-40B4-BE49-F238E27FC236}">
                <a16:creationId xmlns:a16="http://schemas.microsoft.com/office/drawing/2014/main" id="{0D3A1DB2-FF1D-C640-407B-9D4BD3F26D7B}"/>
              </a:ext>
            </a:extLst>
          </p:cNvPr>
          <p:cNvSpPr/>
          <p:nvPr/>
        </p:nvSpPr>
        <p:spPr>
          <a:xfrm>
            <a:off x="566269" y="3337277"/>
            <a:ext cx="3829562" cy="1194722"/>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a:solidFill>
                <a:srgbClr val="002258"/>
              </a:solidFill>
            </a:endParaRPr>
          </a:p>
        </p:txBody>
      </p:sp>
      <p:sp>
        <p:nvSpPr>
          <p:cNvPr id="9" name="TextBox 8">
            <a:extLst>
              <a:ext uri="{FF2B5EF4-FFF2-40B4-BE49-F238E27FC236}">
                <a16:creationId xmlns:a16="http://schemas.microsoft.com/office/drawing/2014/main" id="{97508AD5-0F90-141F-1CBF-4CF88C47E2F4}"/>
              </a:ext>
            </a:extLst>
          </p:cNvPr>
          <p:cNvSpPr txBox="1"/>
          <p:nvPr/>
        </p:nvSpPr>
        <p:spPr>
          <a:xfrm>
            <a:off x="1416050" y="3453237"/>
            <a:ext cx="2843181" cy="951543"/>
          </a:xfrm>
          <a:prstGeom prst="rect">
            <a:avLst/>
          </a:prstGeom>
          <a:noFill/>
        </p:spPr>
        <p:txBody>
          <a:bodyPr wrap="square" rtlCol="0">
            <a:spAutoFit/>
          </a:bodyPr>
          <a:lstStyle/>
          <a:p>
            <a:pPr>
              <a:lnSpc>
                <a:spcPct val="120000"/>
              </a:lnSpc>
            </a:pPr>
            <a:r>
              <a:rPr lang="en-GB" sz="1600" dirty="0">
                <a:solidFill>
                  <a:srgbClr val="002258"/>
                </a:solidFill>
                <a:latin typeface="Arial" panose="020B0604020202020204" pitchFamily="34" charset="0"/>
                <a:cs typeface="Arial" panose="020B0604020202020204" pitchFamily="34" charset="0"/>
              </a:rPr>
              <a:t>Provide and encourage use of digital tools but also offer alternatives.</a:t>
            </a:r>
          </a:p>
        </p:txBody>
      </p:sp>
      <p:sp>
        <p:nvSpPr>
          <p:cNvPr id="10" name="Rounded Rectangle 15">
            <a:extLst>
              <a:ext uri="{FF2B5EF4-FFF2-40B4-BE49-F238E27FC236}">
                <a16:creationId xmlns:a16="http://schemas.microsoft.com/office/drawing/2014/main" id="{B4A0C036-B1A8-0CB7-611E-9DE54AF5389D}"/>
              </a:ext>
            </a:extLst>
          </p:cNvPr>
          <p:cNvSpPr/>
          <p:nvPr/>
        </p:nvSpPr>
        <p:spPr>
          <a:xfrm>
            <a:off x="566270" y="4995929"/>
            <a:ext cx="3829561" cy="1194722"/>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a:solidFill>
                <a:srgbClr val="002258"/>
              </a:solidFill>
            </a:endParaRPr>
          </a:p>
        </p:txBody>
      </p:sp>
      <p:sp>
        <p:nvSpPr>
          <p:cNvPr id="12" name="TextBox 11">
            <a:extLst>
              <a:ext uri="{FF2B5EF4-FFF2-40B4-BE49-F238E27FC236}">
                <a16:creationId xmlns:a16="http://schemas.microsoft.com/office/drawing/2014/main" id="{1B5AE0E2-9668-AC50-6BF1-F14AB7CABCE8}"/>
              </a:ext>
            </a:extLst>
          </p:cNvPr>
          <p:cNvSpPr txBox="1"/>
          <p:nvPr/>
        </p:nvSpPr>
        <p:spPr>
          <a:xfrm>
            <a:off x="1416051" y="5096066"/>
            <a:ext cx="2847226" cy="951543"/>
          </a:xfrm>
          <a:prstGeom prst="rect">
            <a:avLst/>
          </a:prstGeom>
          <a:noFill/>
        </p:spPr>
        <p:txBody>
          <a:bodyPr wrap="square" rtlCol="0">
            <a:spAutoFit/>
          </a:bodyPr>
          <a:lstStyle/>
          <a:p>
            <a:pPr>
              <a:lnSpc>
                <a:spcPct val="120000"/>
              </a:lnSpc>
            </a:pPr>
            <a:r>
              <a:rPr lang="en-GB" sz="1600" dirty="0">
                <a:solidFill>
                  <a:srgbClr val="002258"/>
                </a:solidFill>
                <a:latin typeface="Arial" panose="020B0604020202020204" pitchFamily="34" charset="0"/>
                <a:cs typeface="Arial" panose="020B0604020202020204" pitchFamily="34" charset="0"/>
              </a:rPr>
              <a:t>Prioritise equity, diversity and inclusion when developing new tools and services.</a:t>
            </a:r>
          </a:p>
        </p:txBody>
      </p:sp>
      <p:pic>
        <p:nvPicPr>
          <p:cNvPr id="17" name="Graphic 16" descr="Universal access with solid fill">
            <a:extLst>
              <a:ext uri="{FF2B5EF4-FFF2-40B4-BE49-F238E27FC236}">
                <a16:creationId xmlns:a16="http://schemas.microsoft.com/office/drawing/2014/main" id="{417079B7-9516-0EDB-0414-3DE7396616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127" y="5251611"/>
            <a:ext cx="683357" cy="683357"/>
          </a:xfrm>
          <a:prstGeom prst="rect">
            <a:avLst/>
          </a:prstGeom>
        </p:spPr>
      </p:pic>
      <p:pic>
        <p:nvPicPr>
          <p:cNvPr id="23" name="Graphic 22" descr="Information with solid fill">
            <a:extLst>
              <a:ext uri="{FF2B5EF4-FFF2-40B4-BE49-F238E27FC236}">
                <a16:creationId xmlns:a16="http://schemas.microsoft.com/office/drawing/2014/main" id="{94F57056-48D6-58E3-AE13-122F6B2964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527" y="1988471"/>
            <a:ext cx="578555" cy="578555"/>
          </a:xfrm>
          <a:prstGeom prst="rect">
            <a:avLst/>
          </a:prstGeom>
        </p:spPr>
      </p:pic>
      <p:pic>
        <p:nvPicPr>
          <p:cNvPr id="25" name="Graphic 24" descr="Laptop with solid fill">
            <a:extLst>
              <a:ext uri="{FF2B5EF4-FFF2-40B4-BE49-F238E27FC236}">
                <a16:creationId xmlns:a16="http://schemas.microsoft.com/office/drawing/2014/main" id="{42AA5191-131B-DF17-B1D7-DBFF5198D4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127" y="3604928"/>
            <a:ext cx="648159" cy="648159"/>
          </a:xfrm>
          <a:prstGeom prst="rect">
            <a:avLst/>
          </a:prstGeom>
        </p:spPr>
      </p:pic>
      <p:pic>
        <p:nvPicPr>
          <p:cNvPr id="31" name="Picture 30">
            <a:extLst>
              <a:ext uri="{FF2B5EF4-FFF2-40B4-BE49-F238E27FC236}">
                <a16:creationId xmlns:a16="http://schemas.microsoft.com/office/drawing/2014/main" id="{F61511F0-1300-A753-A114-4024E999BDE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33659" y="1988471"/>
            <a:ext cx="6392071" cy="3828855"/>
          </a:xfrm>
          <a:prstGeom prst="rect">
            <a:avLst/>
          </a:prstGeom>
          <a:ln w="38100">
            <a:solidFill>
              <a:srgbClr val="9CCBD4"/>
            </a:solidFill>
          </a:ln>
        </p:spPr>
      </p:pic>
    </p:spTree>
    <p:extLst>
      <p:ext uri="{BB962C8B-B14F-4D97-AF65-F5344CB8AC3E}">
        <p14:creationId xmlns:p14="http://schemas.microsoft.com/office/powerpoint/2010/main" val="33145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26720"/>
            <a:ext cx="12192000" cy="5340241"/>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Acknowledgements and references</a:t>
            </a:r>
          </a:p>
        </p:txBody>
      </p:sp>
      <p:sp>
        <p:nvSpPr>
          <p:cNvPr id="7" name="TextBox 6">
            <a:extLst>
              <a:ext uri="{FF2B5EF4-FFF2-40B4-BE49-F238E27FC236}">
                <a16:creationId xmlns:a16="http://schemas.microsoft.com/office/drawing/2014/main" id="{16FA8A13-6285-3ED7-AA8D-87C771854CCD}"/>
              </a:ext>
            </a:extLst>
          </p:cNvPr>
          <p:cNvSpPr txBox="1"/>
          <p:nvPr/>
        </p:nvSpPr>
        <p:spPr>
          <a:xfrm>
            <a:off x="461901" y="1295658"/>
            <a:ext cx="10963493" cy="395814"/>
          </a:xfrm>
          <a:prstGeom prst="rect">
            <a:avLst/>
          </a:prstGeom>
          <a:noFill/>
        </p:spPr>
        <p:txBody>
          <a:bodyPr wrap="square" rtlCol="0">
            <a:spAutoFit/>
          </a:bodyPr>
          <a:lstStyle/>
          <a:p>
            <a:pPr>
              <a:lnSpc>
                <a:spcPct val="150000"/>
              </a:lnSpc>
              <a:spcAft>
                <a:spcPts val="1600"/>
              </a:spcAft>
            </a:pPr>
            <a:r>
              <a:rPr lang="en-GB" sz="1500" b="1" dirty="0">
                <a:solidFill>
                  <a:srgbClr val="002060"/>
                </a:solidFill>
                <a:latin typeface="Arial" panose="020B0604020202020204" pitchFamily="34" charset="0"/>
                <a:cs typeface="Arial" panose="020B0604020202020204" pitchFamily="34" charset="0"/>
              </a:rPr>
              <a:t>Project Advisory Group members;  Patient and Public Involvement representatives;  Participants</a:t>
            </a:r>
            <a:endParaRPr lang="en-GB" sz="1500" dirty="0">
              <a:solidFill>
                <a:srgbClr val="002060"/>
              </a:solidFill>
              <a:latin typeface="Arial" panose="020B0604020202020204" pitchFamily="34" charset="0"/>
              <a:cs typeface="Arial" panose="020B0604020202020204" pitchFamily="34" charset="0"/>
            </a:endParaRPr>
          </a:p>
        </p:txBody>
      </p:sp>
      <p:pic>
        <p:nvPicPr>
          <p:cNvPr id="13" name="Graphic 4" descr="User with solid fill">
            <a:extLst>
              <a:ext uri="{FF2B5EF4-FFF2-40B4-BE49-F238E27FC236}">
                <a16:creationId xmlns:a16="http://schemas.microsoft.com/office/drawing/2014/main" id="{A6AFAB6A-07F7-F067-D960-92A6DCE850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9881" y="2081171"/>
            <a:ext cx="1798541" cy="1798541"/>
          </a:xfrm>
          <a:prstGeom prst="rect">
            <a:avLst/>
          </a:prstGeom>
        </p:spPr>
      </p:pic>
      <p:pic>
        <p:nvPicPr>
          <p:cNvPr id="14" name="Graphic 4" descr="User with solid fill">
            <a:extLst>
              <a:ext uri="{FF2B5EF4-FFF2-40B4-BE49-F238E27FC236}">
                <a16:creationId xmlns:a16="http://schemas.microsoft.com/office/drawing/2014/main" id="{E6E24CD9-1686-B609-C4A8-2220EFF27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7683" y="2081171"/>
            <a:ext cx="1798541" cy="1798541"/>
          </a:xfrm>
          <a:prstGeom prst="rect">
            <a:avLst/>
          </a:prstGeom>
        </p:spPr>
      </p:pic>
      <p:pic>
        <p:nvPicPr>
          <p:cNvPr id="16" name="Graphic 4" descr="User with solid fill">
            <a:extLst>
              <a:ext uri="{FF2B5EF4-FFF2-40B4-BE49-F238E27FC236}">
                <a16:creationId xmlns:a16="http://schemas.microsoft.com/office/drawing/2014/main" id="{DFE2102C-08EE-41C2-F1AB-CF338ADB08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79077" y="2335720"/>
            <a:ext cx="1798541" cy="1798541"/>
          </a:xfrm>
          <a:prstGeom prst="rect">
            <a:avLst/>
          </a:prstGeom>
        </p:spPr>
      </p:pic>
      <p:sp>
        <p:nvSpPr>
          <p:cNvPr id="17" name="TextBox 16">
            <a:extLst>
              <a:ext uri="{FF2B5EF4-FFF2-40B4-BE49-F238E27FC236}">
                <a16:creationId xmlns:a16="http://schemas.microsoft.com/office/drawing/2014/main" id="{F90E2770-1964-177F-DB40-0F24829B9576}"/>
              </a:ext>
            </a:extLst>
          </p:cNvPr>
          <p:cNvSpPr txBox="1"/>
          <p:nvPr/>
        </p:nvSpPr>
        <p:spPr>
          <a:xfrm>
            <a:off x="461901" y="1863982"/>
            <a:ext cx="6261116" cy="1569212"/>
          </a:xfrm>
          <a:prstGeom prst="rect">
            <a:avLst/>
          </a:prstGeom>
          <a:noFill/>
        </p:spPr>
        <p:txBody>
          <a:bodyPr wrap="square">
            <a:spAutoFit/>
          </a:bodyPr>
          <a:lstStyle/>
          <a:p>
            <a:pPr>
              <a:lnSpc>
                <a:spcPct val="130000"/>
              </a:lnSpc>
              <a:spcAft>
                <a:spcPts val="2400"/>
              </a:spcAft>
            </a:pPr>
            <a:r>
              <a:rPr lang="en-GB" sz="1500" b="1" dirty="0">
                <a:solidFill>
                  <a:srgbClr val="002060"/>
                </a:solidFill>
                <a:latin typeface="Arial" panose="020B0604020202020204" pitchFamily="34" charset="0"/>
                <a:cs typeface="Arial" panose="020B0604020202020204" pitchFamily="34" charset="0"/>
              </a:rPr>
              <a:t>Supervisors: </a:t>
            </a:r>
            <a:r>
              <a:rPr lang="en-GB" sz="1500" dirty="0">
                <a:solidFill>
                  <a:srgbClr val="002060"/>
                </a:solidFill>
                <a:latin typeface="Arial" panose="020B0604020202020204" pitchFamily="34" charset="0"/>
                <a:cs typeface="Arial" panose="020B0604020202020204" pitchFamily="34" charset="0"/>
              </a:rPr>
              <a:t>Professor Anthony Redmond, Professor </a:t>
            </a:r>
            <a:r>
              <a:rPr lang="en-GB" sz="1500" dirty="0" err="1">
                <a:solidFill>
                  <a:srgbClr val="002060"/>
                </a:solidFill>
                <a:latin typeface="Arial" panose="020B0604020202020204" pitchFamily="34" charset="0"/>
                <a:cs typeface="Arial" panose="020B0604020202020204" pitchFamily="34" charset="0"/>
              </a:rPr>
              <a:t>Gretl</a:t>
            </a:r>
            <a:r>
              <a:rPr lang="en-GB" sz="1500" dirty="0">
                <a:solidFill>
                  <a:srgbClr val="002060"/>
                </a:solidFill>
                <a:latin typeface="Arial" panose="020B0604020202020204" pitchFamily="34" charset="0"/>
                <a:cs typeface="Arial" panose="020B0604020202020204" pitchFamily="34" charset="0"/>
              </a:rPr>
              <a:t> McHugh, Dr Christine Comer, Professor Lucy Yardley</a:t>
            </a:r>
          </a:p>
          <a:p>
            <a:pPr>
              <a:lnSpc>
                <a:spcPct val="130000"/>
              </a:lnSpc>
              <a:spcAft>
                <a:spcPts val="2400"/>
              </a:spcAft>
            </a:pPr>
            <a:r>
              <a:rPr lang="en-GB" sz="1500" b="1" dirty="0">
                <a:solidFill>
                  <a:srgbClr val="002060"/>
                </a:solidFill>
                <a:latin typeface="Arial" panose="020B0604020202020204" pitchFamily="34" charset="0"/>
                <a:cs typeface="Arial" panose="020B0604020202020204" pitchFamily="34" charset="0"/>
              </a:rPr>
              <a:t>Advisors: </a:t>
            </a:r>
            <a:r>
              <a:rPr lang="en-GB" sz="1500" dirty="0">
                <a:solidFill>
                  <a:srgbClr val="002060"/>
                </a:solidFill>
                <a:latin typeface="Arial" panose="020B0604020202020204" pitchFamily="34" charset="0"/>
                <a:cs typeface="Arial" panose="020B0604020202020204" pitchFamily="34" charset="0"/>
              </a:rPr>
              <a:t>Professor Toby Smith, Professor Hemant Pandit, Dr Deborah </a:t>
            </a:r>
            <a:r>
              <a:rPr lang="en-GB" sz="1500" dirty="0" err="1">
                <a:solidFill>
                  <a:srgbClr val="002060"/>
                </a:solidFill>
                <a:latin typeface="Arial" panose="020B0604020202020204" pitchFamily="34" charset="0"/>
                <a:cs typeface="Arial" panose="020B0604020202020204" pitchFamily="34" charset="0"/>
              </a:rPr>
              <a:t>Antcliff</a:t>
            </a:r>
            <a:r>
              <a:rPr lang="en-GB" sz="1500" dirty="0">
                <a:solidFill>
                  <a:srgbClr val="002060"/>
                </a:solidFill>
                <a:latin typeface="Arial" panose="020B0604020202020204" pitchFamily="34" charset="0"/>
                <a:cs typeface="Arial" panose="020B0604020202020204" pitchFamily="34" charset="0"/>
              </a:rPr>
              <a:t>, Dr Judith Joseph, Dr Benjamin Drew</a:t>
            </a:r>
          </a:p>
        </p:txBody>
      </p:sp>
      <p:sp>
        <p:nvSpPr>
          <p:cNvPr id="18" name="TextBox 17">
            <a:extLst>
              <a:ext uri="{FF2B5EF4-FFF2-40B4-BE49-F238E27FC236}">
                <a16:creationId xmlns:a16="http://schemas.microsoft.com/office/drawing/2014/main" id="{F484A64F-EF81-AA9D-292C-9EC6CE6B68A0}"/>
              </a:ext>
            </a:extLst>
          </p:cNvPr>
          <p:cNvSpPr txBox="1"/>
          <p:nvPr/>
        </p:nvSpPr>
        <p:spPr>
          <a:xfrm>
            <a:off x="343947" y="5923440"/>
            <a:ext cx="11769440" cy="751937"/>
          </a:xfrm>
          <a:prstGeom prst="rect">
            <a:avLst/>
          </a:prstGeom>
          <a:noFill/>
        </p:spPr>
        <p:txBody>
          <a:bodyPr wrap="square">
            <a:spAutoFit/>
          </a:bodyPr>
          <a:lstStyle/>
          <a:p>
            <a:pPr>
              <a:lnSpc>
                <a:spcPct val="130000"/>
              </a:lnSpc>
              <a:spcAft>
                <a:spcPts val="200"/>
              </a:spcAft>
            </a:pPr>
            <a:r>
              <a:rPr lang="en-GB" sz="1050" dirty="0">
                <a:solidFill>
                  <a:srgbClr val="002060"/>
                </a:solidFill>
                <a:latin typeface="Arial" panose="020B0604020202020204" pitchFamily="34" charset="0"/>
                <a:cs typeface="Arial" panose="020B0604020202020204" pitchFamily="34" charset="0"/>
              </a:rPr>
              <a:t>All images subject to copyright.</a:t>
            </a:r>
          </a:p>
          <a:p>
            <a:pPr>
              <a:lnSpc>
                <a:spcPct val="130000"/>
              </a:lnSpc>
              <a:spcAft>
                <a:spcPts val="200"/>
              </a:spcAft>
            </a:pPr>
            <a:r>
              <a:rPr lang="en-GB" sz="1050" dirty="0">
                <a:solidFill>
                  <a:srgbClr val="002060"/>
                </a:solidFill>
                <a:latin typeface="Arial" panose="020B0604020202020204" pitchFamily="34" charset="0"/>
                <a:cs typeface="Arial" panose="020B0604020202020204" pitchFamily="34" charset="0"/>
              </a:rPr>
              <a:t>Clement ND et al. The number of patients “worse than death” while waiting for a hip or knee arthroplasty has nearly doubled during the COVID-19 pandemic. Bone Joint J. 2021;103-B(4):672-80.</a:t>
            </a:r>
          </a:p>
          <a:p>
            <a:pPr>
              <a:lnSpc>
                <a:spcPct val="130000"/>
              </a:lnSpc>
              <a:spcAft>
                <a:spcPts val="200"/>
              </a:spcAft>
            </a:pPr>
            <a:r>
              <a:rPr lang="en-GB" sz="1050" dirty="0">
                <a:solidFill>
                  <a:srgbClr val="002060"/>
                </a:solidFill>
                <a:latin typeface="Arial" panose="020B0604020202020204" pitchFamily="34" charset="0"/>
                <a:cs typeface="Arial" panose="020B0604020202020204" pitchFamily="34" charset="0"/>
              </a:rPr>
              <a:t>National Joint Registry. NJR Reports: Types of primary knee replacements undertaken. 2021. </a:t>
            </a:r>
            <a:r>
              <a:rPr lang="en-GB" sz="1050" dirty="0">
                <a:solidFill>
                  <a:srgbClr val="002060"/>
                </a:solidFill>
                <a:latin typeface="Arial" panose="020B0604020202020204" pitchFamily="34" charset="0"/>
                <a:cs typeface="Arial" panose="020B0604020202020204" pitchFamily="34" charset="0"/>
                <a:hlinkClick r:id="rId6"/>
              </a:rPr>
              <a:t>https://reports.njrcentre.org.uk/knees-all-procedures-activity/</a:t>
            </a:r>
            <a:r>
              <a:rPr lang="en-GB" sz="1050" dirty="0">
                <a:solidFill>
                  <a:srgbClr val="002060"/>
                </a:solidFill>
                <a:latin typeface="Arial" panose="020B0604020202020204" pitchFamily="34" charset="0"/>
                <a:cs typeface="Arial" panose="020B0604020202020204" pitchFamily="34" charset="0"/>
              </a:rPr>
              <a:t>. Accessed 09 Jun 2022</a:t>
            </a:r>
          </a:p>
        </p:txBody>
      </p:sp>
      <p:sp>
        <p:nvSpPr>
          <p:cNvPr id="5" name="TextBox 4">
            <a:extLst>
              <a:ext uri="{FF2B5EF4-FFF2-40B4-BE49-F238E27FC236}">
                <a16:creationId xmlns:a16="http://schemas.microsoft.com/office/drawing/2014/main" id="{91AD454D-AF8F-6B2A-023A-23EDD1A84B2B}"/>
              </a:ext>
            </a:extLst>
          </p:cNvPr>
          <p:cNvSpPr txBox="1"/>
          <p:nvPr/>
        </p:nvSpPr>
        <p:spPr>
          <a:xfrm>
            <a:off x="461901" y="3589673"/>
            <a:ext cx="10804514" cy="1671804"/>
          </a:xfrm>
          <a:prstGeom prst="rect">
            <a:avLst/>
          </a:prstGeom>
          <a:noFill/>
        </p:spPr>
        <p:txBody>
          <a:bodyPr wrap="square">
            <a:spAutoFit/>
          </a:bodyPr>
          <a:lstStyle/>
          <a:p>
            <a:pPr>
              <a:lnSpc>
                <a:spcPct val="130000"/>
              </a:lnSpc>
              <a:spcAft>
                <a:spcPts val="1600"/>
              </a:spcAft>
            </a:pPr>
            <a:r>
              <a:rPr lang="en-GB" sz="1500" b="1" dirty="0">
                <a:solidFill>
                  <a:srgbClr val="002060"/>
                </a:solidFill>
                <a:latin typeface="Arial" panose="020B0604020202020204" pitchFamily="34" charset="0"/>
                <a:cs typeface="Arial" panose="020B0604020202020204" pitchFamily="34" charset="0"/>
              </a:rPr>
              <a:t>People and organisations who helped with recruitment, including the ATOCP! </a:t>
            </a:r>
          </a:p>
          <a:p>
            <a:pPr>
              <a:lnSpc>
                <a:spcPct val="130000"/>
              </a:lnSpc>
              <a:spcAft>
                <a:spcPts val="1600"/>
              </a:spcAft>
            </a:pPr>
            <a:r>
              <a:rPr lang="en-GB" sz="1500" b="1" dirty="0">
                <a:solidFill>
                  <a:srgbClr val="002060"/>
                </a:solidFill>
                <a:latin typeface="Arial" panose="020B0604020202020204" pitchFamily="34" charset="0"/>
                <a:cs typeface="Arial" panose="020B0604020202020204" pitchFamily="34" charset="0"/>
              </a:rPr>
              <a:t>Sponsor: </a:t>
            </a:r>
            <a:r>
              <a:rPr lang="en-GB" sz="1500" dirty="0">
                <a:solidFill>
                  <a:srgbClr val="002060"/>
                </a:solidFill>
                <a:latin typeface="Arial" panose="020B0604020202020204" pitchFamily="34" charset="0"/>
                <a:cs typeface="Arial" panose="020B0604020202020204" pitchFamily="34" charset="0"/>
              </a:rPr>
              <a:t>University of Leeds;   </a:t>
            </a:r>
            <a:r>
              <a:rPr lang="en-GB" sz="1500" b="1" dirty="0">
                <a:solidFill>
                  <a:srgbClr val="002060"/>
                </a:solidFill>
                <a:latin typeface="Arial" panose="020B0604020202020204" pitchFamily="34" charset="0"/>
                <a:cs typeface="Arial" panose="020B0604020202020204" pitchFamily="34" charset="0"/>
              </a:rPr>
              <a:t>Web development company: </a:t>
            </a:r>
            <a:r>
              <a:rPr lang="en-GB" sz="1500" dirty="0">
                <a:solidFill>
                  <a:srgbClr val="002060"/>
                </a:solidFill>
                <a:latin typeface="Arial" panose="020B0604020202020204" pitchFamily="34" charset="0"/>
                <a:cs typeface="Arial" panose="020B0604020202020204" pitchFamily="34" charset="0"/>
              </a:rPr>
              <a:t>Frank</a:t>
            </a:r>
          </a:p>
          <a:p>
            <a:pPr>
              <a:lnSpc>
                <a:spcPct val="130000"/>
              </a:lnSpc>
              <a:spcAft>
                <a:spcPts val="1600"/>
              </a:spcAft>
            </a:pPr>
            <a:r>
              <a:rPr lang="en-GB" sz="1500" b="1" dirty="0">
                <a:solidFill>
                  <a:srgbClr val="002060"/>
                </a:solidFill>
                <a:latin typeface="Arial" panose="020B0604020202020204" pitchFamily="34" charset="0"/>
                <a:cs typeface="Arial" panose="020B0604020202020204" pitchFamily="34" charset="0"/>
              </a:rPr>
              <a:t>Funder: </a:t>
            </a:r>
            <a:r>
              <a:rPr lang="en-GB" sz="1500" dirty="0">
                <a:solidFill>
                  <a:srgbClr val="002060"/>
                </a:solidFill>
                <a:latin typeface="Arial" panose="020B0604020202020204" pitchFamily="34" charset="0"/>
                <a:cs typeface="Arial" panose="020B0604020202020204" pitchFamily="34" charset="0"/>
              </a:rPr>
              <a:t>Health Education England (HEE) / National Institute of Health and Care Research (NIHR) (Clinical Doctoral Research Fellowship, ICA-CDRF-2018-04-ST2-006)</a:t>
            </a:r>
          </a:p>
        </p:txBody>
      </p:sp>
      <p:sp>
        <p:nvSpPr>
          <p:cNvPr id="3" name="Rectangle 2">
            <a:extLst>
              <a:ext uri="{FF2B5EF4-FFF2-40B4-BE49-F238E27FC236}">
                <a16:creationId xmlns:a16="http://schemas.microsoft.com/office/drawing/2014/main" id="{3C6DC389-E2B9-22C7-AD8B-331761F2F6B5}"/>
              </a:ext>
            </a:extLst>
          </p:cNvPr>
          <p:cNvSpPr/>
          <p:nvPr/>
        </p:nvSpPr>
        <p:spPr>
          <a:xfrm>
            <a:off x="0" y="5683645"/>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extLst>
      <p:ext uri="{BB962C8B-B14F-4D97-AF65-F5344CB8AC3E}">
        <p14:creationId xmlns:p14="http://schemas.microsoft.com/office/powerpoint/2010/main" val="20630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DA4A0-078D-6B64-AF92-FCB2125916D1}"/>
              </a:ext>
            </a:extLst>
          </p:cNvPr>
          <p:cNvSpPr/>
          <p:nvPr/>
        </p:nvSpPr>
        <p:spPr>
          <a:xfrm>
            <a:off x="0" y="0"/>
            <a:ext cx="12192000" cy="6858000"/>
          </a:xfrm>
          <a:prstGeom prst="rect">
            <a:avLst/>
          </a:prstGeom>
          <a:solidFill>
            <a:srgbClr val="2A9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609EE81-35C7-8B1A-0D6B-80D00F5D5977}"/>
              </a:ext>
            </a:extLst>
          </p:cNvPr>
          <p:cNvSpPr/>
          <p:nvPr/>
        </p:nvSpPr>
        <p:spPr>
          <a:xfrm>
            <a:off x="0" y="1"/>
            <a:ext cx="6096000" cy="3428998"/>
          </a:xfrm>
          <a:prstGeom prst="rect">
            <a:avLst/>
          </a:prstGeom>
          <a:solidFill>
            <a:srgbClr val="E4F5F8"/>
          </a:solidFill>
          <a:ln>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EAD786B-82EC-FC24-B710-80810BD261EB}"/>
              </a:ext>
            </a:extLst>
          </p:cNvPr>
          <p:cNvSpPr/>
          <p:nvPr/>
        </p:nvSpPr>
        <p:spPr>
          <a:xfrm>
            <a:off x="-2" y="536930"/>
            <a:ext cx="6096001" cy="1511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&gt;97,600 </a:t>
            </a:r>
          </a:p>
        </p:txBody>
      </p:sp>
      <p:cxnSp>
        <p:nvCxnSpPr>
          <p:cNvPr id="19" name="Straight Connector 18">
            <a:extLst>
              <a:ext uri="{FF2B5EF4-FFF2-40B4-BE49-F238E27FC236}">
                <a16:creationId xmlns:a16="http://schemas.microsoft.com/office/drawing/2014/main" id="{0563C6B1-5A1A-8C02-1FF9-DE264C20DF0C}"/>
              </a:ext>
            </a:extLst>
          </p:cNvPr>
          <p:cNvCxnSpPr>
            <a:cxnSpLocks/>
          </p:cNvCxnSpPr>
          <p:nvPr/>
        </p:nvCxnSpPr>
        <p:spPr>
          <a:xfrm>
            <a:off x="6096000" y="0"/>
            <a:ext cx="0" cy="342900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291FCD-A89A-28AA-DB3B-6047D2CC1F52}"/>
              </a:ext>
            </a:extLst>
          </p:cNvPr>
          <p:cNvCxnSpPr>
            <a:cxnSpLocks/>
          </p:cNvCxnSpPr>
          <p:nvPr/>
        </p:nvCxnSpPr>
        <p:spPr>
          <a:xfrm>
            <a:off x="-12672" y="3429000"/>
            <a:ext cx="6108672" cy="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E1BCF02-EDF0-E347-75C3-D5C420AC0129}"/>
              </a:ext>
            </a:extLst>
          </p:cNvPr>
          <p:cNvSpPr/>
          <p:nvPr/>
        </p:nvSpPr>
        <p:spPr>
          <a:xfrm>
            <a:off x="0" y="2194240"/>
            <a:ext cx="6108671" cy="93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total knee replacements (TKRs) recorded on the National Joint Registry in 2019 </a:t>
            </a:r>
            <a:r>
              <a:rPr lang="en-GB" b="1" dirty="0">
                <a:solidFill>
                  <a:srgbClr val="002060"/>
                </a:solidFill>
                <a:latin typeface="Arial" panose="020B0604020202020204" pitchFamily="34" charset="0"/>
                <a:ea typeface="Calibri" panose="020F0502020204030204" pitchFamily="34" charset="0"/>
                <a:cs typeface="Arial" panose="020B0604020202020204" pitchFamily="34" charset="0"/>
              </a:rPr>
              <a:t>(NJR, 2021)</a:t>
            </a:r>
            <a:endParaRPr lang="en-GB" dirty="0">
              <a:solidFill>
                <a:srgbClr val="00206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9CE695F-6D83-5B76-3DFB-BCC55297BF12}"/>
              </a:ext>
            </a:extLst>
          </p:cNvPr>
          <p:cNvSpPr/>
          <p:nvPr/>
        </p:nvSpPr>
        <p:spPr>
          <a:xfrm>
            <a:off x="0" y="0"/>
            <a:ext cx="12192000" cy="6857999"/>
          </a:xfrm>
          <a:prstGeom prst="rect">
            <a:avLst/>
          </a:prstGeom>
          <a:noFill/>
          <a:ln w="38100">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5160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BEA1E-5D2B-303D-EC9C-1D7ACFA375F3}"/>
              </a:ext>
            </a:extLst>
          </p:cNvPr>
          <p:cNvSpPr/>
          <p:nvPr/>
        </p:nvSpPr>
        <p:spPr>
          <a:xfrm>
            <a:off x="0" y="413761"/>
            <a:ext cx="12192000" cy="5288815"/>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Virtual Knee School project references</a:t>
            </a:r>
          </a:p>
        </p:txBody>
      </p:sp>
      <p:sp>
        <p:nvSpPr>
          <p:cNvPr id="18" name="TextBox 17">
            <a:extLst>
              <a:ext uri="{FF2B5EF4-FFF2-40B4-BE49-F238E27FC236}">
                <a16:creationId xmlns:a16="http://schemas.microsoft.com/office/drawing/2014/main" id="{F484A64F-EF81-AA9D-292C-9EC6CE6B68A0}"/>
              </a:ext>
            </a:extLst>
          </p:cNvPr>
          <p:cNvSpPr txBox="1"/>
          <p:nvPr/>
        </p:nvSpPr>
        <p:spPr>
          <a:xfrm>
            <a:off x="465867" y="1287252"/>
            <a:ext cx="4994407" cy="4300857"/>
          </a:xfrm>
          <a:prstGeom prst="rect">
            <a:avLst/>
          </a:prstGeom>
          <a:noFill/>
        </p:spPr>
        <p:txBody>
          <a:bodyPr wrap="square">
            <a:spAutoFit/>
          </a:bodyPr>
          <a:lstStyle/>
          <a:p>
            <a:pPr>
              <a:lnSpc>
                <a:spcPct val="130000"/>
              </a:lnSpc>
              <a:spcAft>
                <a:spcPts val="800"/>
              </a:spcAft>
            </a:pPr>
            <a:r>
              <a:rPr lang="en-GB" sz="1200" dirty="0">
                <a:solidFill>
                  <a:srgbClr val="002060"/>
                </a:solidFill>
                <a:latin typeface="Arial" panose="020B0604020202020204" pitchFamily="34" charset="0"/>
                <a:cs typeface="Arial" panose="020B0604020202020204" pitchFamily="34" charset="0"/>
              </a:rPr>
              <a:t>Anderson AM et al. Consensus on pre-operative total knee replacement education and prehabilitation recommendations: a UK-based modified Delphi study. BMC </a:t>
            </a:r>
            <a:r>
              <a:rPr lang="en-GB" sz="1200" dirty="0" err="1">
                <a:solidFill>
                  <a:srgbClr val="002060"/>
                </a:solidFill>
                <a:latin typeface="Arial" panose="020B0604020202020204" pitchFamily="34" charset="0"/>
                <a:cs typeface="Arial" panose="020B0604020202020204" pitchFamily="34" charset="0"/>
              </a:rPr>
              <a:t>Musculoskelet</a:t>
            </a:r>
            <a:r>
              <a:rPr lang="en-GB" sz="1200" dirty="0">
                <a:solidFill>
                  <a:srgbClr val="002060"/>
                </a:solidFill>
                <a:latin typeface="Arial" panose="020B0604020202020204" pitchFamily="34" charset="0"/>
                <a:cs typeface="Arial" panose="020B0604020202020204" pitchFamily="34" charset="0"/>
              </a:rPr>
              <a:t> </a:t>
            </a:r>
            <a:r>
              <a:rPr lang="en-GB" sz="1200" dirty="0" err="1">
                <a:solidFill>
                  <a:srgbClr val="002060"/>
                </a:solidFill>
                <a:latin typeface="Arial" panose="020B0604020202020204" pitchFamily="34" charset="0"/>
                <a:cs typeface="Arial" panose="020B0604020202020204" pitchFamily="34" charset="0"/>
              </a:rPr>
              <a:t>Disord</a:t>
            </a:r>
            <a:r>
              <a:rPr lang="en-GB" sz="1200" dirty="0">
                <a:solidFill>
                  <a:srgbClr val="002060"/>
                </a:solidFill>
                <a:latin typeface="Arial" panose="020B0604020202020204" pitchFamily="34" charset="0"/>
                <a:cs typeface="Arial" panose="020B0604020202020204" pitchFamily="34" charset="0"/>
              </a:rPr>
              <a:t>. 2021;22(1):352. (Recommendations summary in Additional File 8).</a:t>
            </a:r>
          </a:p>
          <a:p>
            <a:pPr>
              <a:lnSpc>
                <a:spcPct val="130000"/>
              </a:lnSpc>
              <a:spcAft>
                <a:spcPts val="800"/>
              </a:spcAft>
            </a:pPr>
            <a:r>
              <a:rPr lang="en-GB" sz="1200" dirty="0">
                <a:solidFill>
                  <a:srgbClr val="002060"/>
                </a:solidFill>
                <a:latin typeface="Arial" panose="020B0604020202020204" pitchFamily="34" charset="0"/>
                <a:cs typeface="Arial" panose="020B0604020202020204" pitchFamily="34" charset="0"/>
              </a:rPr>
              <a:t>Anderson AM et al. Content and delivery of pre-operative interventions for patients undergoing total knee replacement: a rapid review. </a:t>
            </a:r>
            <a:r>
              <a:rPr lang="en-GB" sz="1200" dirty="0" err="1">
                <a:solidFill>
                  <a:srgbClr val="002060"/>
                </a:solidFill>
                <a:latin typeface="Arial" panose="020B0604020202020204" pitchFamily="34" charset="0"/>
                <a:cs typeface="Arial" panose="020B0604020202020204" pitchFamily="34" charset="0"/>
              </a:rPr>
              <a:t>Syst</a:t>
            </a:r>
            <a:r>
              <a:rPr lang="en-GB" sz="1200" dirty="0">
                <a:solidFill>
                  <a:srgbClr val="002060"/>
                </a:solidFill>
                <a:latin typeface="Arial" panose="020B0604020202020204" pitchFamily="34" charset="0"/>
                <a:cs typeface="Arial" panose="020B0604020202020204" pitchFamily="34" charset="0"/>
              </a:rPr>
              <a:t> Rev. 2022;11(1):184.</a:t>
            </a:r>
          </a:p>
          <a:p>
            <a:pPr>
              <a:lnSpc>
                <a:spcPct val="130000"/>
              </a:lnSpc>
              <a:spcAft>
                <a:spcPts val="800"/>
              </a:spcAft>
            </a:pPr>
            <a:r>
              <a:rPr lang="en-GB" sz="1200" dirty="0">
                <a:solidFill>
                  <a:srgbClr val="002060"/>
                </a:solidFill>
                <a:latin typeface="Arial" panose="020B0604020202020204" pitchFamily="34" charset="0"/>
                <a:cs typeface="Arial" panose="020B0604020202020204" pitchFamily="34" charset="0"/>
              </a:rPr>
              <a:t>Anderson AM. Development of a pre-operative education and prehabilitation digital intervention for patients awaiting total knee replacement: a Virtual Knee School. PhD thesis. University of Leeds; 2022. </a:t>
            </a:r>
            <a:r>
              <a:rPr lang="en-GB" sz="1200" dirty="0">
                <a:solidFill>
                  <a:srgbClr val="002060"/>
                </a:solidFill>
                <a:latin typeface="Arial" panose="020B0604020202020204" pitchFamily="34" charset="0"/>
                <a:cs typeface="Arial" panose="020B0604020202020204" pitchFamily="34" charset="0"/>
                <a:hlinkClick r:id="rId2"/>
              </a:rPr>
              <a:t>https://etheses.whiterose.ac.uk/31279/</a:t>
            </a:r>
            <a:r>
              <a:rPr lang="en-GB" sz="1200" dirty="0">
                <a:solidFill>
                  <a:srgbClr val="002060"/>
                </a:solidFill>
                <a:latin typeface="Arial" panose="020B0604020202020204" pitchFamily="34" charset="0"/>
                <a:cs typeface="Arial" panose="020B0604020202020204" pitchFamily="34" charset="0"/>
              </a:rPr>
              <a:t> </a:t>
            </a:r>
          </a:p>
          <a:p>
            <a:pPr>
              <a:lnSpc>
                <a:spcPct val="130000"/>
              </a:lnSpc>
              <a:spcAft>
                <a:spcPts val="800"/>
              </a:spcAft>
            </a:pPr>
            <a:r>
              <a:rPr lang="en-GB" sz="1200" dirty="0">
                <a:solidFill>
                  <a:srgbClr val="002060"/>
                </a:solidFill>
                <a:latin typeface="Arial" panose="020B0604020202020204" pitchFamily="34" charset="0"/>
                <a:cs typeface="Arial" panose="020B0604020202020204" pitchFamily="34" charset="0"/>
              </a:rPr>
              <a:t>Anderson AM et al. Supporting patients to prepare for total knee replacement: Evidence-, theory- and person-based development of a 'Virtual Knee School' digital intervention. Health Expect. 2023. </a:t>
            </a:r>
            <a:r>
              <a:rPr lang="en-GB" sz="1200" dirty="0" err="1">
                <a:solidFill>
                  <a:srgbClr val="002060"/>
                </a:solidFill>
                <a:latin typeface="Arial" panose="020B0604020202020204" pitchFamily="34" charset="0"/>
                <a:cs typeface="Arial" panose="020B0604020202020204" pitchFamily="34" charset="0"/>
              </a:rPr>
              <a:t>doi</a:t>
            </a:r>
            <a:r>
              <a:rPr lang="en-GB" sz="1200" dirty="0">
                <a:solidFill>
                  <a:srgbClr val="002060"/>
                </a:solidFill>
                <a:latin typeface="Arial" panose="020B0604020202020204" pitchFamily="34" charset="0"/>
                <a:cs typeface="Arial" panose="020B0604020202020204" pitchFamily="34" charset="0"/>
              </a:rPr>
              <a:t>: 10.1111/hex.13855. </a:t>
            </a:r>
            <a:r>
              <a:rPr lang="en-GB" sz="1200" dirty="0" err="1">
                <a:solidFill>
                  <a:srgbClr val="002060"/>
                </a:solidFill>
                <a:latin typeface="Arial" panose="020B0604020202020204" pitchFamily="34" charset="0"/>
                <a:cs typeface="Arial" panose="020B0604020202020204" pitchFamily="34" charset="0"/>
              </a:rPr>
              <a:t>Epub</a:t>
            </a:r>
            <a:r>
              <a:rPr lang="en-GB" sz="1200" dirty="0">
                <a:solidFill>
                  <a:srgbClr val="002060"/>
                </a:solidFill>
                <a:latin typeface="Arial" panose="020B0604020202020204" pitchFamily="34" charset="0"/>
                <a:cs typeface="Arial" panose="020B0604020202020204" pitchFamily="34" charset="0"/>
              </a:rPr>
              <a:t> ahead of print. </a:t>
            </a:r>
          </a:p>
          <a:p>
            <a:pPr>
              <a:lnSpc>
                <a:spcPct val="130000"/>
              </a:lnSpc>
              <a:spcAft>
                <a:spcPts val="200"/>
              </a:spcAft>
            </a:pPr>
            <a:endParaRPr lang="en-GB" sz="1100" b="1"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90C8297-9835-E2FA-2316-D53F2D012CEC}"/>
              </a:ext>
            </a:extLst>
          </p:cNvPr>
          <p:cNvSpPr/>
          <p:nvPr/>
        </p:nvSpPr>
        <p:spPr>
          <a:xfrm>
            <a:off x="920027" y="5863806"/>
            <a:ext cx="10283744" cy="871713"/>
          </a:xfrm>
          <a:prstGeom prst="rect">
            <a:avLst/>
          </a:prstGeom>
        </p:spPr>
        <p:txBody>
          <a:bodyPr wrap="square">
            <a:spAutoFit/>
          </a:bodyPr>
          <a:lstStyle/>
          <a:p>
            <a:pPr algn="ctr" fontAlgn="base">
              <a:lnSpc>
                <a:spcPct val="130000"/>
              </a:lnSpc>
            </a:pPr>
            <a:r>
              <a:rPr lang="en-GB" sz="1400" dirty="0">
                <a:solidFill>
                  <a:srgbClr val="002060"/>
                </a:solidFill>
                <a:latin typeface="Arial" panose="020B0604020202020204" pitchFamily="34" charset="0"/>
                <a:cs typeface="Arial" panose="020B0604020202020204" pitchFamily="34" charset="0"/>
              </a:rPr>
              <a:t>Email: </a:t>
            </a:r>
            <a:r>
              <a:rPr lang="en-GB" sz="1400" dirty="0">
                <a:solidFill>
                  <a:srgbClr val="002060"/>
                </a:solidFill>
                <a:latin typeface="Arial" panose="020B0604020202020204" pitchFamily="34" charset="0"/>
                <a:cs typeface="Arial" panose="020B0604020202020204" pitchFamily="34" charset="0"/>
                <a:hlinkClick r:id="rId3"/>
              </a:rPr>
              <a:t>A.Anderson@leeds.ac.uk</a:t>
            </a:r>
            <a:r>
              <a:rPr lang="en-GB" sz="1400" dirty="0">
                <a:solidFill>
                  <a:srgbClr val="002060"/>
                </a:solidFill>
                <a:latin typeface="Arial" panose="020B0604020202020204" pitchFamily="34" charset="0"/>
                <a:cs typeface="Arial" panose="020B0604020202020204" pitchFamily="34" charset="0"/>
              </a:rPr>
              <a:t> | Twitter: @_Anna_Anderson</a:t>
            </a:r>
          </a:p>
          <a:p>
            <a:pPr algn="ctr" fontAlgn="base">
              <a:lnSpc>
                <a:spcPct val="130000"/>
              </a:lnSpc>
            </a:pPr>
            <a:endParaRPr lang="en-GB" sz="600" dirty="0">
              <a:solidFill>
                <a:srgbClr val="002060"/>
              </a:solidFill>
              <a:latin typeface="Arial" panose="020B0604020202020204" pitchFamily="34" charset="0"/>
              <a:cs typeface="Arial" panose="020B0604020202020204" pitchFamily="34" charset="0"/>
            </a:endParaRPr>
          </a:p>
          <a:p>
            <a:pPr algn="ctr" fontAlgn="base">
              <a:lnSpc>
                <a:spcPct val="130000"/>
              </a:lnSpc>
            </a:pPr>
            <a:r>
              <a:rPr lang="en-GB" sz="1000" dirty="0">
                <a:solidFill>
                  <a:srgbClr val="002060"/>
                </a:solidFill>
                <a:latin typeface="Arial" panose="020B0604020202020204" pitchFamily="34" charset="0"/>
                <a:cs typeface="Arial" panose="020B0604020202020204" pitchFamily="34" charset="0"/>
              </a:rPr>
              <a:t>Anna Anderson, Clinical Doctoral Research Fellow, ICA-CDRF-2018-04-ST2-006, was funded by Health Education England (HEE) / NIHR for this research project. The views expressed in this presentation are those of the author(s) and not necessarily those of the NIHR, NHS or the UK Department of Health and Social Care. </a:t>
            </a:r>
          </a:p>
        </p:txBody>
      </p:sp>
      <p:sp>
        <p:nvSpPr>
          <p:cNvPr id="8" name="Rectangle 7">
            <a:extLst>
              <a:ext uri="{FF2B5EF4-FFF2-40B4-BE49-F238E27FC236}">
                <a16:creationId xmlns:a16="http://schemas.microsoft.com/office/drawing/2014/main" id="{69ED881C-2943-B66F-0830-310436B4802F}"/>
              </a:ext>
            </a:extLst>
          </p:cNvPr>
          <p:cNvSpPr/>
          <p:nvPr/>
        </p:nvSpPr>
        <p:spPr>
          <a:xfrm>
            <a:off x="0" y="5683645"/>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06C69F8-854D-2842-BB25-574E32DDAE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9679" y="1425209"/>
            <a:ext cx="5254674" cy="3791225"/>
          </a:xfrm>
          <a:prstGeom prst="rect">
            <a:avLst/>
          </a:prstGeom>
          <a:ln w="38100">
            <a:solidFill>
              <a:srgbClr val="9CCBD4"/>
            </a:solidFill>
          </a:ln>
        </p:spPr>
      </p:pic>
    </p:spTree>
    <p:extLst>
      <p:ext uri="{BB962C8B-B14F-4D97-AF65-F5344CB8AC3E}">
        <p14:creationId xmlns:p14="http://schemas.microsoft.com/office/powerpoint/2010/main" val="129756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DA4A0-078D-6B64-AF92-FCB2125916D1}"/>
              </a:ext>
            </a:extLst>
          </p:cNvPr>
          <p:cNvSpPr/>
          <p:nvPr/>
        </p:nvSpPr>
        <p:spPr>
          <a:xfrm>
            <a:off x="0" y="0"/>
            <a:ext cx="12192000" cy="6858000"/>
          </a:xfrm>
          <a:prstGeom prst="rect">
            <a:avLst/>
          </a:prstGeom>
          <a:solidFill>
            <a:srgbClr val="2A9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609EE81-35C7-8B1A-0D6B-80D00F5D5977}"/>
              </a:ext>
            </a:extLst>
          </p:cNvPr>
          <p:cNvSpPr/>
          <p:nvPr/>
        </p:nvSpPr>
        <p:spPr>
          <a:xfrm>
            <a:off x="0" y="1"/>
            <a:ext cx="6096000" cy="3428998"/>
          </a:xfrm>
          <a:prstGeom prst="rect">
            <a:avLst/>
          </a:prstGeom>
          <a:solidFill>
            <a:srgbClr val="E4F5F8"/>
          </a:solidFill>
          <a:ln>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FC83B30-9225-04B8-A9BF-9E58DACCE8FE}"/>
              </a:ext>
            </a:extLst>
          </p:cNvPr>
          <p:cNvSpPr/>
          <p:nvPr/>
        </p:nvSpPr>
        <p:spPr>
          <a:xfrm>
            <a:off x="6096000" y="-1"/>
            <a:ext cx="6096000" cy="3429002"/>
          </a:xfrm>
          <a:prstGeom prst="rect">
            <a:avLst/>
          </a:prstGeom>
          <a:solidFill>
            <a:srgbClr val="F2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8321BEF-FCE4-AF48-6283-D20EC401DFB2}"/>
              </a:ext>
            </a:extLst>
          </p:cNvPr>
          <p:cNvGrpSpPr/>
          <p:nvPr/>
        </p:nvGrpSpPr>
        <p:grpSpPr>
          <a:xfrm>
            <a:off x="6516250" y="420053"/>
            <a:ext cx="5293600" cy="1748845"/>
            <a:chOff x="5691784" y="2592991"/>
            <a:chExt cx="3518757" cy="1126261"/>
          </a:xfrm>
        </p:grpSpPr>
        <p:pic>
          <p:nvPicPr>
            <p:cNvPr id="7" name="Graphic 6" descr="User with solid fill">
              <a:extLst>
                <a:ext uri="{FF2B5EF4-FFF2-40B4-BE49-F238E27FC236}">
                  <a16:creationId xmlns:a16="http://schemas.microsoft.com/office/drawing/2014/main" id="{7833775F-D761-AA39-076C-318AF12B49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1784" y="2594487"/>
              <a:ext cx="1124765" cy="1124765"/>
            </a:xfrm>
            <a:prstGeom prst="rect">
              <a:avLst/>
            </a:prstGeom>
          </p:spPr>
        </p:pic>
        <p:pic>
          <p:nvPicPr>
            <p:cNvPr id="8" name="Graphic 9" descr="User with solid fill">
              <a:extLst>
                <a:ext uri="{FF2B5EF4-FFF2-40B4-BE49-F238E27FC236}">
                  <a16:creationId xmlns:a16="http://schemas.microsoft.com/office/drawing/2014/main" id="{0FE740F6-AAFD-469B-405C-A28260D83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803" y="2594487"/>
              <a:ext cx="1124017" cy="1124017"/>
            </a:xfrm>
            <a:prstGeom prst="rect">
              <a:avLst/>
            </a:prstGeom>
          </p:spPr>
        </p:pic>
        <p:pic>
          <p:nvPicPr>
            <p:cNvPr id="9" name="Graphic 9" descr="User with solid fill">
              <a:extLst>
                <a:ext uri="{FF2B5EF4-FFF2-40B4-BE49-F238E27FC236}">
                  <a16:creationId xmlns:a16="http://schemas.microsoft.com/office/drawing/2014/main" id="{A14EFCFF-3B7A-021D-5AE4-7EAE1FA89B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2724" y="2594487"/>
              <a:ext cx="1124017" cy="1124017"/>
            </a:xfrm>
            <a:prstGeom prst="rect">
              <a:avLst/>
            </a:prstGeom>
          </p:spPr>
        </p:pic>
        <p:pic>
          <p:nvPicPr>
            <p:cNvPr id="10" name="Graphic 9" descr="User with solid fill">
              <a:extLst>
                <a:ext uri="{FF2B5EF4-FFF2-40B4-BE49-F238E27FC236}">
                  <a16:creationId xmlns:a16="http://schemas.microsoft.com/office/drawing/2014/main" id="{FC19DC09-B506-0098-B04E-DB0D272BEB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6524" y="2592991"/>
              <a:ext cx="1124017" cy="1124017"/>
            </a:xfrm>
            <a:prstGeom prst="rect">
              <a:avLst/>
            </a:prstGeom>
          </p:spPr>
        </p:pic>
      </p:grpSp>
      <p:sp>
        <p:nvSpPr>
          <p:cNvPr id="11" name="TextBox 10">
            <a:extLst>
              <a:ext uri="{FF2B5EF4-FFF2-40B4-BE49-F238E27FC236}">
                <a16:creationId xmlns:a16="http://schemas.microsoft.com/office/drawing/2014/main" id="{9CD0F10B-4591-BFC5-32C3-F74DCB6B8520}"/>
              </a:ext>
            </a:extLst>
          </p:cNvPr>
          <p:cNvSpPr txBox="1"/>
          <p:nvPr/>
        </p:nvSpPr>
        <p:spPr>
          <a:xfrm>
            <a:off x="6627588" y="2246745"/>
            <a:ext cx="5234730" cy="872034"/>
          </a:xfrm>
          <a:prstGeom prst="rect">
            <a:avLst/>
          </a:prstGeom>
          <a:noFill/>
        </p:spPr>
        <p:txBody>
          <a:bodyPr wrap="square" rtlCol="0">
            <a:spAutoFit/>
          </a:bodyPr>
          <a:lstStyle/>
          <a:p>
            <a:pPr algn="ctr">
              <a:lnSpc>
                <a:spcPct val="150000"/>
              </a:lnSpc>
            </a:pPr>
            <a:r>
              <a:rPr lang="en-GB" b="1" dirty="0">
                <a:solidFill>
                  <a:srgbClr val="002060"/>
                </a:solidFill>
                <a:latin typeface="Arial" panose="020B0604020202020204" pitchFamily="34" charset="0"/>
                <a:cs typeface="Arial" panose="020B0604020202020204" pitchFamily="34" charset="0"/>
              </a:rPr>
              <a:t>23% of patients awaiting TKR report a health state ‘worse than death’ (Clement et al. 2021)</a:t>
            </a:r>
          </a:p>
        </p:txBody>
      </p:sp>
      <p:sp>
        <p:nvSpPr>
          <p:cNvPr id="12" name="Rectangle 11">
            <a:extLst>
              <a:ext uri="{FF2B5EF4-FFF2-40B4-BE49-F238E27FC236}">
                <a16:creationId xmlns:a16="http://schemas.microsoft.com/office/drawing/2014/main" id="{ED7BB587-1804-CDB5-CCFE-29F7E4C5D133}"/>
              </a:ext>
            </a:extLst>
          </p:cNvPr>
          <p:cNvSpPr/>
          <p:nvPr/>
        </p:nvSpPr>
        <p:spPr>
          <a:xfrm>
            <a:off x="-12672" y="0"/>
            <a:ext cx="12204672" cy="6857999"/>
          </a:xfrm>
          <a:prstGeom prst="rect">
            <a:avLst/>
          </a:prstGeom>
          <a:noFill/>
          <a:ln w="38100">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0563C6B1-5A1A-8C02-1FF9-DE264C20DF0C}"/>
              </a:ext>
            </a:extLst>
          </p:cNvPr>
          <p:cNvCxnSpPr>
            <a:cxnSpLocks/>
          </p:cNvCxnSpPr>
          <p:nvPr/>
        </p:nvCxnSpPr>
        <p:spPr>
          <a:xfrm>
            <a:off x="6096000" y="0"/>
            <a:ext cx="0" cy="342900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291FCD-A89A-28AA-DB3B-6047D2CC1F52}"/>
              </a:ext>
            </a:extLst>
          </p:cNvPr>
          <p:cNvCxnSpPr>
            <a:cxnSpLocks/>
            <a:stCxn id="12" idx="1"/>
            <a:endCxn id="12" idx="3"/>
          </p:cNvCxnSpPr>
          <p:nvPr/>
        </p:nvCxnSpPr>
        <p:spPr>
          <a:xfrm>
            <a:off x="-12672" y="3429000"/>
            <a:ext cx="12204672" cy="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F26132-B505-741F-62DF-7789A419F7CE}"/>
              </a:ext>
            </a:extLst>
          </p:cNvPr>
          <p:cNvCxnSpPr>
            <a:cxnSpLocks/>
          </p:cNvCxnSpPr>
          <p:nvPr/>
        </p:nvCxnSpPr>
        <p:spPr>
          <a:xfrm>
            <a:off x="-12672" y="3429000"/>
            <a:ext cx="6108672" cy="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39C8146-1F25-190C-A319-F90BE30B4193}"/>
              </a:ext>
            </a:extLst>
          </p:cNvPr>
          <p:cNvSpPr/>
          <p:nvPr/>
        </p:nvSpPr>
        <p:spPr>
          <a:xfrm>
            <a:off x="-2" y="536930"/>
            <a:ext cx="6096001" cy="1511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&gt;97,600 </a:t>
            </a:r>
          </a:p>
        </p:txBody>
      </p:sp>
      <p:sp>
        <p:nvSpPr>
          <p:cNvPr id="18" name="Rectangle 17">
            <a:extLst>
              <a:ext uri="{FF2B5EF4-FFF2-40B4-BE49-F238E27FC236}">
                <a16:creationId xmlns:a16="http://schemas.microsoft.com/office/drawing/2014/main" id="{29135DDF-8333-8985-CC82-EE3802AAE43A}"/>
              </a:ext>
            </a:extLst>
          </p:cNvPr>
          <p:cNvSpPr/>
          <p:nvPr/>
        </p:nvSpPr>
        <p:spPr>
          <a:xfrm>
            <a:off x="0" y="2194240"/>
            <a:ext cx="6108671" cy="93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total knee replacements (TKRs) recorded on the National Joint Registry in 2019 </a:t>
            </a:r>
            <a:r>
              <a:rPr lang="en-GB" b="1" dirty="0">
                <a:solidFill>
                  <a:srgbClr val="002060"/>
                </a:solidFill>
                <a:latin typeface="Arial" panose="020B0604020202020204" pitchFamily="34" charset="0"/>
                <a:ea typeface="Calibri" panose="020F0502020204030204" pitchFamily="34" charset="0"/>
                <a:cs typeface="Arial" panose="020B0604020202020204" pitchFamily="34" charset="0"/>
              </a:rPr>
              <a:t>(NJR, 2021)</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86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DA4A0-078D-6B64-AF92-FCB2125916D1}"/>
              </a:ext>
            </a:extLst>
          </p:cNvPr>
          <p:cNvSpPr/>
          <p:nvPr/>
        </p:nvSpPr>
        <p:spPr>
          <a:xfrm>
            <a:off x="0" y="0"/>
            <a:ext cx="12192000" cy="6858000"/>
          </a:xfrm>
          <a:prstGeom prst="rect">
            <a:avLst/>
          </a:prstGeom>
          <a:solidFill>
            <a:srgbClr val="2A9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609EE81-35C7-8B1A-0D6B-80D00F5D5977}"/>
              </a:ext>
            </a:extLst>
          </p:cNvPr>
          <p:cNvSpPr/>
          <p:nvPr/>
        </p:nvSpPr>
        <p:spPr>
          <a:xfrm>
            <a:off x="0" y="1"/>
            <a:ext cx="6096000" cy="3465514"/>
          </a:xfrm>
          <a:prstGeom prst="rect">
            <a:avLst/>
          </a:prstGeom>
          <a:solidFill>
            <a:srgbClr val="E4F5F8"/>
          </a:solidFill>
          <a:ln>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FC83B30-9225-04B8-A9BF-9E58DACCE8FE}"/>
              </a:ext>
            </a:extLst>
          </p:cNvPr>
          <p:cNvSpPr/>
          <p:nvPr/>
        </p:nvSpPr>
        <p:spPr>
          <a:xfrm>
            <a:off x="6096000" y="-1"/>
            <a:ext cx="6096000" cy="3424574"/>
          </a:xfrm>
          <a:prstGeom prst="rect">
            <a:avLst/>
          </a:prstGeom>
          <a:solidFill>
            <a:srgbClr val="F2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8321BEF-FCE4-AF48-6283-D20EC401DFB2}"/>
              </a:ext>
            </a:extLst>
          </p:cNvPr>
          <p:cNvGrpSpPr/>
          <p:nvPr/>
        </p:nvGrpSpPr>
        <p:grpSpPr>
          <a:xfrm>
            <a:off x="6516250" y="420053"/>
            <a:ext cx="5293600" cy="1748845"/>
            <a:chOff x="5691784" y="2592991"/>
            <a:chExt cx="3518757" cy="1126261"/>
          </a:xfrm>
        </p:grpSpPr>
        <p:pic>
          <p:nvPicPr>
            <p:cNvPr id="7" name="Graphic 6" descr="User with solid fill">
              <a:extLst>
                <a:ext uri="{FF2B5EF4-FFF2-40B4-BE49-F238E27FC236}">
                  <a16:creationId xmlns:a16="http://schemas.microsoft.com/office/drawing/2014/main" id="{7833775F-D761-AA39-076C-318AF12B49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1784" y="2594487"/>
              <a:ext cx="1124765" cy="1124765"/>
            </a:xfrm>
            <a:prstGeom prst="rect">
              <a:avLst/>
            </a:prstGeom>
          </p:spPr>
        </p:pic>
        <p:pic>
          <p:nvPicPr>
            <p:cNvPr id="8" name="Graphic 9" descr="User with solid fill">
              <a:extLst>
                <a:ext uri="{FF2B5EF4-FFF2-40B4-BE49-F238E27FC236}">
                  <a16:creationId xmlns:a16="http://schemas.microsoft.com/office/drawing/2014/main" id="{0FE740F6-AAFD-469B-405C-A28260D83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803" y="2594487"/>
              <a:ext cx="1124017" cy="1124017"/>
            </a:xfrm>
            <a:prstGeom prst="rect">
              <a:avLst/>
            </a:prstGeom>
          </p:spPr>
        </p:pic>
        <p:pic>
          <p:nvPicPr>
            <p:cNvPr id="9" name="Graphic 9" descr="User with solid fill">
              <a:extLst>
                <a:ext uri="{FF2B5EF4-FFF2-40B4-BE49-F238E27FC236}">
                  <a16:creationId xmlns:a16="http://schemas.microsoft.com/office/drawing/2014/main" id="{A14EFCFF-3B7A-021D-5AE4-7EAE1FA89B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2724" y="2594487"/>
              <a:ext cx="1124017" cy="1124017"/>
            </a:xfrm>
            <a:prstGeom prst="rect">
              <a:avLst/>
            </a:prstGeom>
          </p:spPr>
        </p:pic>
        <p:pic>
          <p:nvPicPr>
            <p:cNvPr id="10" name="Graphic 9" descr="User with solid fill">
              <a:extLst>
                <a:ext uri="{FF2B5EF4-FFF2-40B4-BE49-F238E27FC236}">
                  <a16:creationId xmlns:a16="http://schemas.microsoft.com/office/drawing/2014/main" id="{FC19DC09-B506-0098-B04E-DB0D272BEB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6524" y="2592991"/>
              <a:ext cx="1124017" cy="1124017"/>
            </a:xfrm>
            <a:prstGeom prst="rect">
              <a:avLst/>
            </a:prstGeom>
          </p:spPr>
        </p:pic>
      </p:grpSp>
      <p:sp>
        <p:nvSpPr>
          <p:cNvPr id="11" name="TextBox 10">
            <a:extLst>
              <a:ext uri="{FF2B5EF4-FFF2-40B4-BE49-F238E27FC236}">
                <a16:creationId xmlns:a16="http://schemas.microsoft.com/office/drawing/2014/main" id="{9CD0F10B-4591-BFC5-32C3-F74DCB6B8520}"/>
              </a:ext>
            </a:extLst>
          </p:cNvPr>
          <p:cNvSpPr txBox="1"/>
          <p:nvPr/>
        </p:nvSpPr>
        <p:spPr>
          <a:xfrm>
            <a:off x="6627588" y="2246745"/>
            <a:ext cx="5234730" cy="872034"/>
          </a:xfrm>
          <a:prstGeom prst="rect">
            <a:avLst/>
          </a:prstGeom>
          <a:noFill/>
        </p:spPr>
        <p:txBody>
          <a:bodyPr wrap="square" rtlCol="0">
            <a:spAutoFit/>
          </a:bodyPr>
          <a:lstStyle/>
          <a:p>
            <a:pPr algn="ctr">
              <a:lnSpc>
                <a:spcPct val="150000"/>
              </a:lnSpc>
            </a:pPr>
            <a:r>
              <a:rPr lang="en-GB" b="1" dirty="0">
                <a:solidFill>
                  <a:srgbClr val="002060"/>
                </a:solidFill>
                <a:latin typeface="Arial" panose="020B0604020202020204" pitchFamily="34" charset="0"/>
                <a:cs typeface="Arial" panose="020B0604020202020204" pitchFamily="34" charset="0"/>
              </a:rPr>
              <a:t>23% of patients awaiting TKR report a health state ‘worse than death’ (Clement et al. 2021)</a:t>
            </a:r>
          </a:p>
        </p:txBody>
      </p:sp>
      <p:sp>
        <p:nvSpPr>
          <p:cNvPr id="18" name="Rectangle 17">
            <a:extLst>
              <a:ext uri="{FF2B5EF4-FFF2-40B4-BE49-F238E27FC236}">
                <a16:creationId xmlns:a16="http://schemas.microsoft.com/office/drawing/2014/main" id="{9B8DDBF6-7662-E708-4BB0-CD308076C623}"/>
              </a:ext>
            </a:extLst>
          </p:cNvPr>
          <p:cNvSpPr/>
          <p:nvPr/>
        </p:nvSpPr>
        <p:spPr>
          <a:xfrm>
            <a:off x="-12671" y="3428999"/>
            <a:ext cx="6096000" cy="3429001"/>
          </a:xfrm>
          <a:prstGeom prst="rect">
            <a:avLst/>
          </a:prstGeom>
          <a:solidFill>
            <a:srgbClr val="F2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97536E1-4083-F84D-A45A-903054C5E62E}"/>
              </a:ext>
            </a:extLst>
          </p:cNvPr>
          <p:cNvPicPr>
            <a:picLocks noChangeAspect="1"/>
          </p:cNvPicPr>
          <p:nvPr/>
        </p:nvPicPr>
        <p:blipFill>
          <a:blip r:embed="rId6"/>
          <a:stretch>
            <a:fillRect/>
          </a:stretch>
        </p:blipFill>
        <p:spPr>
          <a:xfrm>
            <a:off x="141609" y="3851195"/>
            <a:ext cx="5840083" cy="2797700"/>
          </a:xfrm>
          <a:prstGeom prst="rect">
            <a:avLst/>
          </a:prstGeom>
        </p:spPr>
      </p:pic>
      <p:sp>
        <p:nvSpPr>
          <p:cNvPr id="12" name="Rectangle 11">
            <a:extLst>
              <a:ext uri="{FF2B5EF4-FFF2-40B4-BE49-F238E27FC236}">
                <a16:creationId xmlns:a16="http://schemas.microsoft.com/office/drawing/2014/main" id="{ED7BB587-1804-CDB5-CCFE-29F7E4C5D133}"/>
              </a:ext>
            </a:extLst>
          </p:cNvPr>
          <p:cNvSpPr/>
          <p:nvPr/>
        </p:nvSpPr>
        <p:spPr>
          <a:xfrm>
            <a:off x="-12672" y="0"/>
            <a:ext cx="12204672" cy="6857999"/>
          </a:xfrm>
          <a:prstGeom prst="rect">
            <a:avLst/>
          </a:prstGeom>
          <a:noFill/>
          <a:ln w="38100">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0563C6B1-5A1A-8C02-1FF9-DE264C20DF0C}"/>
              </a:ext>
            </a:extLst>
          </p:cNvPr>
          <p:cNvCxnSpPr>
            <a:cxnSpLocks/>
          </p:cNvCxnSpPr>
          <p:nvPr/>
        </p:nvCxnSpPr>
        <p:spPr>
          <a:xfrm>
            <a:off x="6096000" y="0"/>
            <a:ext cx="0" cy="6857999"/>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291FCD-A89A-28AA-DB3B-6047D2CC1F52}"/>
              </a:ext>
            </a:extLst>
          </p:cNvPr>
          <p:cNvCxnSpPr>
            <a:cxnSpLocks/>
            <a:stCxn id="12" idx="1"/>
            <a:endCxn id="12" idx="3"/>
          </p:cNvCxnSpPr>
          <p:nvPr/>
        </p:nvCxnSpPr>
        <p:spPr>
          <a:xfrm>
            <a:off x="-12672" y="3429000"/>
            <a:ext cx="12204672" cy="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A12ABBE-248C-9F78-ECCA-78FC1F30270A}"/>
              </a:ext>
            </a:extLst>
          </p:cNvPr>
          <p:cNvSpPr/>
          <p:nvPr/>
        </p:nvSpPr>
        <p:spPr>
          <a:xfrm>
            <a:off x="-2" y="536930"/>
            <a:ext cx="6096001" cy="1511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&gt;97,600 </a:t>
            </a:r>
          </a:p>
        </p:txBody>
      </p:sp>
      <p:sp>
        <p:nvSpPr>
          <p:cNvPr id="14" name="Rectangle 13">
            <a:extLst>
              <a:ext uri="{FF2B5EF4-FFF2-40B4-BE49-F238E27FC236}">
                <a16:creationId xmlns:a16="http://schemas.microsoft.com/office/drawing/2014/main" id="{AE86C296-44F1-53CA-0A47-4FEDCEE50C19}"/>
              </a:ext>
            </a:extLst>
          </p:cNvPr>
          <p:cNvSpPr/>
          <p:nvPr/>
        </p:nvSpPr>
        <p:spPr>
          <a:xfrm>
            <a:off x="0" y="2194240"/>
            <a:ext cx="6108671" cy="93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total knee replacements (TKRs) recorded on the National Joint Registry in 2019 </a:t>
            </a:r>
            <a:r>
              <a:rPr lang="en-GB" b="1" dirty="0">
                <a:solidFill>
                  <a:srgbClr val="002060"/>
                </a:solidFill>
                <a:latin typeface="Arial" panose="020B0604020202020204" pitchFamily="34" charset="0"/>
                <a:ea typeface="Calibri" panose="020F0502020204030204" pitchFamily="34" charset="0"/>
                <a:cs typeface="Arial" panose="020B0604020202020204" pitchFamily="34" charset="0"/>
              </a:rPr>
              <a:t>(NJR, 2021)</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89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DA4A0-078D-6B64-AF92-FCB2125916D1}"/>
              </a:ext>
            </a:extLst>
          </p:cNvPr>
          <p:cNvSpPr/>
          <p:nvPr/>
        </p:nvSpPr>
        <p:spPr>
          <a:xfrm>
            <a:off x="0" y="0"/>
            <a:ext cx="12192000" cy="6858000"/>
          </a:xfrm>
          <a:prstGeom prst="rect">
            <a:avLst/>
          </a:prstGeom>
          <a:solidFill>
            <a:srgbClr val="468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609EE81-35C7-8B1A-0D6B-80D00F5D5977}"/>
              </a:ext>
            </a:extLst>
          </p:cNvPr>
          <p:cNvSpPr/>
          <p:nvPr/>
        </p:nvSpPr>
        <p:spPr>
          <a:xfrm>
            <a:off x="0" y="1"/>
            <a:ext cx="6096000" cy="3465514"/>
          </a:xfrm>
          <a:prstGeom prst="rect">
            <a:avLst/>
          </a:prstGeom>
          <a:solidFill>
            <a:srgbClr val="E4F5F8"/>
          </a:solidFill>
          <a:ln>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FC83B30-9225-04B8-A9BF-9E58DACCE8FE}"/>
              </a:ext>
            </a:extLst>
          </p:cNvPr>
          <p:cNvSpPr/>
          <p:nvPr/>
        </p:nvSpPr>
        <p:spPr>
          <a:xfrm>
            <a:off x="6096000" y="-2"/>
            <a:ext cx="6096000" cy="3465515"/>
          </a:xfrm>
          <a:prstGeom prst="rect">
            <a:avLst/>
          </a:prstGeom>
          <a:solidFill>
            <a:srgbClr val="F2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8321BEF-FCE4-AF48-6283-D20EC401DFB2}"/>
              </a:ext>
            </a:extLst>
          </p:cNvPr>
          <p:cNvGrpSpPr/>
          <p:nvPr/>
        </p:nvGrpSpPr>
        <p:grpSpPr>
          <a:xfrm>
            <a:off x="6516250" y="420053"/>
            <a:ext cx="5293600" cy="1748845"/>
            <a:chOff x="5691784" y="2592991"/>
            <a:chExt cx="3518757" cy="1126261"/>
          </a:xfrm>
        </p:grpSpPr>
        <p:pic>
          <p:nvPicPr>
            <p:cNvPr id="7" name="Graphic 6" descr="User with solid fill">
              <a:extLst>
                <a:ext uri="{FF2B5EF4-FFF2-40B4-BE49-F238E27FC236}">
                  <a16:creationId xmlns:a16="http://schemas.microsoft.com/office/drawing/2014/main" id="{7833775F-D761-AA39-076C-318AF12B49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1784" y="2594487"/>
              <a:ext cx="1124765" cy="1124765"/>
            </a:xfrm>
            <a:prstGeom prst="rect">
              <a:avLst/>
            </a:prstGeom>
          </p:spPr>
        </p:pic>
        <p:pic>
          <p:nvPicPr>
            <p:cNvPr id="8" name="Graphic 9" descr="User with solid fill">
              <a:extLst>
                <a:ext uri="{FF2B5EF4-FFF2-40B4-BE49-F238E27FC236}">
                  <a16:creationId xmlns:a16="http://schemas.microsoft.com/office/drawing/2014/main" id="{0FE740F6-AAFD-469B-405C-A28260D83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803" y="2594487"/>
              <a:ext cx="1124017" cy="1124017"/>
            </a:xfrm>
            <a:prstGeom prst="rect">
              <a:avLst/>
            </a:prstGeom>
          </p:spPr>
        </p:pic>
        <p:pic>
          <p:nvPicPr>
            <p:cNvPr id="9" name="Graphic 9" descr="User with solid fill">
              <a:extLst>
                <a:ext uri="{FF2B5EF4-FFF2-40B4-BE49-F238E27FC236}">
                  <a16:creationId xmlns:a16="http://schemas.microsoft.com/office/drawing/2014/main" id="{A14EFCFF-3B7A-021D-5AE4-7EAE1FA89B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2724" y="2594487"/>
              <a:ext cx="1124017" cy="1124017"/>
            </a:xfrm>
            <a:prstGeom prst="rect">
              <a:avLst/>
            </a:prstGeom>
          </p:spPr>
        </p:pic>
        <p:pic>
          <p:nvPicPr>
            <p:cNvPr id="10" name="Graphic 9" descr="User with solid fill">
              <a:extLst>
                <a:ext uri="{FF2B5EF4-FFF2-40B4-BE49-F238E27FC236}">
                  <a16:creationId xmlns:a16="http://schemas.microsoft.com/office/drawing/2014/main" id="{FC19DC09-B506-0098-B04E-DB0D272BEB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6524" y="2592991"/>
              <a:ext cx="1124017" cy="1124017"/>
            </a:xfrm>
            <a:prstGeom prst="rect">
              <a:avLst/>
            </a:prstGeom>
          </p:spPr>
        </p:pic>
      </p:grpSp>
      <p:sp>
        <p:nvSpPr>
          <p:cNvPr id="11" name="TextBox 10">
            <a:extLst>
              <a:ext uri="{FF2B5EF4-FFF2-40B4-BE49-F238E27FC236}">
                <a16:creationId xmlns:a16="http://schemas.microsoft.com/office/drawing/2014/main" id="{9CD0F10B-4591-BFC5-32C3-F74DCB6B8520}"/>
              </a:ext>
            </a:extLst>
          </p:cNvPr>
          <p:cNvSpPr txBox="1"/>
          <p:nvPr/>
        </p:nvSpPr>
        <p:spPr>
          <a:xfrm>
            <a:off x="6627588" y="2246745"/>
            <a:ext cx="5234730" cy="872034"/>
          </a:xfrm>
          <a:prstGeom prst="rect">
            <a:avLst/>
          </a:prstGeom>
          <a:noFill/>
        </p:spPr>
        <p:txBody>
          <a:bodyPr wrap="square" rtlCol="0">
            <a:spAutoFit/>
          </a:bodyPr>
          <a:lstStyle/>
          <a:p>
            <a:pPr algn="ctr">
              <a:lnSpc>
                <a:spcPct val="150000"/>
              </a:lnSpc>
            </a:pPr>
            <a:r>
              <a:rPr lang="en-GB" b="1" dirty="0">
                <a:solidFill>
                  <a:srgbClr val="002060"/>
                </a:solidFill>
                <a:latin typeface="Arial" panose="020B0604020202020204" pitchFamily="34" charset="0"/>
                <a:cs typeface="Arial" panose="020B0604020202020204" pitchFamily="34" charset="0"/>
              </a:rPr>
              <a:t>23% of patients awaiting TKR report a health state ‘worse than death’ (Clement et al. 2021)</a:t>
            </a:r>
          </a:p>
        </p:txBody>
      </p:sp>
      <p:sp>
        <p:nvSpPr>
          <p:cNvPr id="18" name="Rectangle 17">
            <a:extLst>
              <a:ext uri="{FF2B5EF4-FFF2-40B4-BE49-F238E27FC236}">
                <a16:creationId xmlns:a16="http://schemas.microsoft.com/office/drawing/2014/main" id="{9B8DDBF6-7662-E708-4BB0-CD308076C623}"/>
              </a:ext>
            </a:extLst>
          </p:cNvPr>
          <p:cNvSpPr/>
          <p:nvPr/>
        </p:nvSpPr>
        <p:spPr>
          <a:xfrm>
            <a:off x="-12671" y="3428999"/>
            <a:ext cx="6096000" cy="3429001"/>
          </a:xfrm>
          <a:prstGeom prst="rect">
            <a:avLst/>
          </a:prstGeom>
          <a:solidFill>
            <a:srgbClr val="F2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2B69E70-A28A-37A2-66E4-90D3C4B24A57}"/>
              </a:ext>
            </a:extLst>
          </p:cNvPr>
          <p:cNvSpPr/>
          <p:nvPr/>
        </p:nvSpPr>
        <p:spPr>
          <a:xfrm>
            <a:off x="6114533" y="3436180"/>
            <a:ext cx="6102335" cy="3429002"/>
          </a:xfrm>
          <a:prstGeom prst="rect">
            <a:avLst/>
          </a:prstGeom>
          <a:solidFill>
            <a:srgbClr val="E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3224E8C-7136-6C88-BEA8-68653EF08AF3}"/>
              </a:ext>
            </a:extLst>
          </p:cNvPr>
          <p:cNvSpPr/>
          <p:nvPr/>
        </p:nvSpPr>
        <p:spPr>
          <a:xfrm>
            <a:off x="6606207" y="3985145"/>
            <a:ext cx="1305064" cy="726609"/>
          </a:xfrm>
          <a:prstGeom prst="rect">
            <a:avLst/>
          </a:prstGeom>
        </p:spPr>
        <p:txBody>
          <a:bodyPr wrap="square" lIns="91440" tIns="45720" rIns="91440" bIns="45720" anchor="t">
            <a:spAutoFit/>
          </a:bodyPr>
          <a:lstStyle/>
          <a:p>
            <a:pPr algn="ctr">
              <a:lnSpc>
                <a:spcPct val="120000"/>
              </a:lnSpc>
              <a:spcBef>
                <a:spcPts val="400"/>
              </a:spcBef>
              <a:spcAft>
                <a:spcPts val="400"/>
              </a:spcAft>
            </a:pPr>
            <a:r>
              <a:rPr lang="en-GB" b="1" dirty="0">
                <a:solidFill>
                  <a:srgbClr val="002060"/>
                </a:solidFill>
                <a:latin typeface="Arial" panose="020B0604020202020204" pitchFamily="34" charset="0"/>
                <a:cs typeface="Arial" panose="020B0604020202020204" pitchFamily="34" charset="0"/>
              </a:rPr>
              <a:t>No support</a:t>
            </a:r>
            <a:endParaRPr lang="en-US" b="1" dirty="0">
              <a:solidFill>
                <a:srgbClr val="002060"/>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018E40BE-120E-B4B1-B726-136EFD3B81B7}"/>
              </a:ext>
            </a:extLst>
          </p:cNvPr>
          <p:cNvSpPr/>
          <p:nvPr/>
        </p:nvSpPr>
        <p:spPr>
          <a:xfrm>
            <a:off x="8225721" y="4591831"/>
            <a:ext cx="1868304" cy="394210"/>
          </a:xfrm>
          <a:prstGeom prst="rect">
            <a:avLst/>
          </a:prstGeom>
        </p:spPr>
        <p:txBody>
          <a:bodyPr wrap="square" lIns="91440" tIns="45720" rIns="91440" bIns="45720" anchor="t">
            <a:spAutoFit/>
          </a:bodyPr>
          <a:lstStyle/>
          <a:p>
            <a:pPr algn="ctr">
              <a:lnSpc>
                <a:spcPct val="120000"/>
              </a:lnSpc>
              <a:spcBef>
                <a:spcPts val="400"/>
              </a:spcBef>
              <a:spcAft>
                <a:spcPts val="400"/>
              </a:spcAft>
            </a:pPr>
            <a:r>
              <a:rPr lang="en-GB" b="1" dirty="0">
                <a:solidFill>
                  <a:srgbClr val="70529C"/>
                </a:solidFill>
                <a:latin typeface="Arial" panose="020B0604020202020204" pitchFamily="34" charset="0"/>
                <a:cs typeface="Arial" panose="020B0604020202020204" pitchFamily="34" charset="0"/>
              </a:rPr>
              <a:t>Knee schools</a:t>
            </a:r>
          </a:p>
        </p:txBody>
      </p:sp>
      <p:pic>
        <p:nvPicPr>
          <p:cNvPr id="40" name="Graphic 14" descr="Classroom with solid fill">
            <a:extLst>
              <a:ext uri="{FF2B5EF4-FFF2-40B4-BE49-F238E27FC236}">
                <a16:creationId xmlns:a16="http://schemas.microsoft.com/office/drawing/2014/main" id="{CDB9BA30-4C39-7508-AAA8-499FE151A3C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7809" y="3848332"/>
            <a:ext cx="775781" cy="775781"/>
          </a:xfrm>
          <a:prstGeom prst="rect">
            <a:avLst/>
          </a:prstGeom>
        </p:spPr>
      </p:pic>
      <p:sp>
        <p:nvSpPr>
          <p:cNvPr id="41" name="Rectangle 40">
            <a:extLst>
              <a:ext uri="{FF2B5EF4-FFF2-40B4-BE49-F238E27FC236}">
                <a16:creationId xmlns:a16="http://schemas.microsoft.com/office/drawing/2014/main" id="{6FB6D8B0-1840-A11A-09E8-CDBD6DDA50ED}"/>
              </a:ext>
            </a:extLst>
          </p:cNvPr>
          <p:cNvSpPr/>
          <p:nvPr/>
        </p:nvSpPr>
        <p:spPr>
          <a:xfrm>
            <a:off x="10235078" y="5897277"/>
            <a:ext cx="1868304" cy="394210"/>
          </a:xfrm>
          <a:prstGeom prst="rect">
            <a:avLst/>
          </a:prstGeom>
        </p:spPr>
        <p:txBody>
          <a:bodyPr wrap="square" lIns="91440" tIns="45720" rIns="91440" bIns="45720" anchor="t">
            <a:spAutoFit/>
          </a:bodyPr>
          <a:lstStyle/>
          <a:p>
            <a:pPr algn="ctr">
              <a:lnSpc>
                <a:spcPct val="120000"/>
              </a:lnSpc>
              <a:spcBef>
                <a:spcPts val="400"/>
              </a:spcBef>
              <a:spcAft>
                <a:spcPts val="400"/>
              </a:spcAft>
            </a:pPr>
            <a:r>
              <a:rPr lang="en-GB" b="1" dirty="0">
                <a:solidFill>
                  <a:srgbClr val="002258"/>
                </a:solidFill>
                <a:latin typeface="Arial" panose="020B0604020202020204" pitchFamily="34" charset="0"/>
                <a:cs typeface="Arial" panose="020B0604020202020204" pitchFamily="34" charset="0"/>
              </a:rPr>
              <a:t>Telephone</a:t>
            </a:r>
            <a:endParaRPr lang="en-US" b="1" dirty="0">
              <a:solidFill>
                <a:srgbClr val="002258"/>
              </a:solidFill>
              <a:latin typeface="Arial" panose="020B0604020202020204" pitchFamily="34" charset="0"/>
              <a:cs typeface="Arial" panose="020B0604020202020204" pitchFamily="34" charset="0"/>
            </a:endParaRPr>
          </a:p>
        </p:txBody>
      </p:sp>
      <p:pic>
        <p:nvPicPr>
          <p:cNvPr id="42" name="Graphic 22" descr="Receiver with solid fill">
            <a:extLst>
              <a:ext uri="{FF2B5EF4-FFF2-40B4-BE49-F238E27FC236}">
                <a16:creationId xmlns:a16="http://schemas.microsoft.com/office/drawing/2014/main" id="{B3BCF139-86F4-8EEE-DA83-24164C637D7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03353" y="5365524"/>
            <a:ext cx="531753" cy="531753"/>
          </a:xfrm>
          <a:prstGeom prst="rect">
            <a:avLst/>
          </a:prstGeom>
        </p:spPr>
      </p:pic>
      <p:sp>
        <p:nvSpPr>
          <p:cNvPr id="43" name="Rectangle 42">
            <a:extLst>
              <a:ext uri="{FF2B5EF4-FFF2-40B4-BE49-F238E27FC236}">
                <a16:creationId xmlns:a16="http://schemas.microsoft.com/office/drawing/2014/main" id="{2A01EEAE-D7DD-A5AF-9D2E-BDFE628022C4}"/>
              </a:ext>
            </a:extLst>
          </p:cNvPr>
          <p:cNvSpPr/>
          <p:nvPr/>
        </p:nvSpPr>
        <p:spPr>
          <a:xfrm>
            <a:off x="6606207" y="5897277"/>
            <a:ext cx="1305064" cy="394210"/>
          </a:xfrm>
          <a:prstGeom prst="rect">
            <a:avLst/>
          </a:prstGeom>
        </p:spPr>
        <p:txBody>
          <a:bodyPr wrap="square" lIns="91440" tIns="45720" rIns="91440" bIns="45720" anchor="t">
            <a:spAutoFit/>
          </a:bodyPr>
          <a:lstStyle/>
          <a:p>
            <a:pPr algn="ctr">
              <a:lnSpc>
                <a:spcPct val="120000"/>
              </a:lnSpc>
              <a:spcBef>
                <a:spcPts val="400"/>
              </a:spcBef>
              <a:spcAft>
                <a:spcPts val="400"/>
              </a:spcAft>
            </a:pPr>
            <a:r>
              <a:rPr lang="en-GB" b="1" dirty="0">
                <a:solidFill>
                  <a:srgbClr val="70529C"/>
                </a:solidFill>
                <a:latin typeface="Arial" panose="020B0604020202020204" pitchFamily="34" charset="0"/>
                <a:cs typeface="Arial" panose="020B0604020202020204" pitchFamily="34" charset="0"/>
              </a:rPr>
              <a:t>Booklets</a:t>
            </a:r>
            <a:endParaRPr lang="en-US" b="1" dirty="0">
              <a:solidFill>
                <a:srgbClr val="70529C"/>
              </a:solidFill>
              <a:latin typeface="Arial" panose="020B0604020202020204" pitchFamily="34" charset="0"/>
              <a:cs typeface="Arial" panose="020B0604020202020204" pitchFamily="34" charset="0"/>
            </a:endParaRPr>
          </a:p>
        </p:txBody>
      </p:sp>
      <p:pic>
        <p:nvPicPr>
          <p:cNvPr id="44" name="Graphic 15" descr="Closed book with solid fill">
            <a:extLst>
              <a:ext uri="{FF2B5EF4-FFF2-40B4-BE49-F238E27FC236}">
                <a16:creationId xmlns:a16="http://schemas.microsoft.com/office/drawing/2014/main" id="{1AAD6BF2-8EA6-B2D3-25A5-6920DFB378B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40948" y="5231386"/>
            <a:ext cx="620259" cy="620259"/>
          </a:xfrm>
          <a:prstGeom prst="rect">
            <a:avLst/>
          </a:prstGeom>
        </p:spPr>
      </p:pic>
      <p:sp>
        <p:nvSpPr>
          <p:cNvPr id="45" name="Rectangle 44">
            <a:extLst>
              <a:ext uri="{FF2B5EF4-FFF2-40B4-BE49-F238E27FC236}">
                <a16:creationId xmlns:a16="http://schemas.microsoft.com/office/drawing/2014/main" id="{DB8AEB8D-1007-87B0-AEF0-7104E1B82173}"/>
              </a:ext>
            </a:extLst>
          </p:cNvPr>
          <p:cNvSpPr/>
          <p:nvPr/>
        </p:nvSpPr>
        <p:spPr>
          <a:xfrm>
            <a:off x="8350789" y="5903253"/>
            <a:ext cx="1618167" cy="394210"/>
          </a:xfrm>
          <a:prstGeom prst="rect">
            <a:avLst/>
          </a:prstGeom>
        </p:spPr>
        <p:txBody>
          <a:bodyPr wrap="square" lIns="91440" tIns="45720" rIns="91440" bIns="45720" anchor="t">
            <a:spAutoFit/>
          </a:bodyPr>
          <a:lstStyle/>
          <a:p>
            <a:pPr algn="ctr">
              <a:lnSpc>
                <a:spcPct val="120000"/>
              </a:lnSpc>
              <a:spcBef>
                <a:spcPts val="400"/>
              </a:spcBef>
            </a:pPr>
            <a:r>
              <a:rPr lang="en-GB" b="1" dirty="0">
                <a:solidFill>
                  <a:srgbClr val="1B7283"/>
                </a:solidFill>
                <a:latin typeface="Arial" panose="020B0604020202020204" pitchFamily="34" charset="0"/>
                <a:cs typeface="Arial" panose="020B0604020202020204" pitchFamily="34" charset="0"/>
              </a:rPr>
              <a:t>1:1 sessions</a:t>
            </a:r>
            <a:endParaRPr lang="en-US" b="1" dirty="0">
              <a:solidFill>
                <a:srgbClr val="1B7283"/>
              </a:solidFill>
              <a:latin typeface="Arial" panose="020B0604020202020204" pitchFamily="34" charset="0"/>
              <a:cs typeface="Arial" panose="020B0604020202020204" pitchFamily="34" charset="0"/>
            </a:endParaRPr>
          </a:p>
        </p:txBody>
      </p:sp>
      <p:pic>
        <p:nvPicPr>
          <p:cNvPr id="46" name="Graphic 16" descr="User with solid fill">
            <a:extLst>
              <a:ext uri="{FF2B5EF4-FFF2-40B4-BE49-F238E27FC236}">
                <a16:creationId xmlns:a16="http://schemas.microsoft.com/office/drawing/2014/main" id="{3E2C3A03-700C-F573-5C33-40E2DAF2CAD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98292" y="5274636"/>
            <a:ext cx="655817" cy="655817"/>
          </a:xfrm>
          <a:prstGeom prst="rect">
            <a:avLst/>
          </a:prstGeom>
        </p:spPr>
      </p:pic>
      <p:pic>
        <p:nvPicPr>
          <p:cNvPr id="47" name="Graphic 16" descr="User with solid fill">
            <a:extLst>
              <a:ext uri="{FF2B5EF4-FFF2-40B4-BE49-F238E27FC236}">
                <a16:creationId xmlns:a16="http://schemas.microsoft.com/office/drawing/2014/main" id="{305DB76A-1637-7463-EA42-6FFE5DA57D1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66647" y="5274636"/>
            <a:ext cx="655817" cy="655817"/>
          </a:xfrm>
          <a:prstGeom prst="rect">
            <a:avLst/>
          </a:prstGeom>
        </p:spPr>
      </p:pic>
      <p:sp>
        <p:nvSpPr>
          <p:cNvPr id="48" name="Rectangle 47">
            <a:extLst>
              <a:ext uri="{FF2B5EF4-FFF2-40B4-BE49-F238E27FC236}">
                <a16:creationId xmlns:a16="http://schemas.microsoft.com/office/drawing/2014/main" id="{5B3D5C8C-9C46-FC5E-656D-71786F67664A}"/>
              </a:ext>
            </a:extLst>
          </p:cNvPr>
          <p:cNvSpPr/>
          <p:nvPr/>
        </p:nvSpPr>
        <p:spPr>
          <a:xfrm>
            <a:off x="10337641" y="4597926"/>
            <a:ext cx="1712750" cy="394210"/>
          </a:xfrm>
          <a:prstGeom prst="rect">
            <a:avLst/>
          </a:prstGeom>
        </p:spPr>
        <p:txBody>
          <a:bodyPr wrap="square" lIns="91440" tIns="45720" rIns="91440" bIns="45720" anchor="t">
            <a:spAutoFit/>
          </a:bodyPr>
          <a:lstStyle/>
          <a:p>
            <a:pPr algn="ctr">
              <a:lnSpc>
                <a:spcPct val="120000"/>
              </a:lnSpc>
              <a:spcBef>
                <a:spcPts val="400"/>
              </a:spcBef>
              <a:spcAft>
                <a:spcPts val="400"/>
              </a:spcAft>
            </a:pPr>
            <a:r>
              <a:rPr lang="en-GB" b="1" dirty="0">
                <a:solidFill>
                  <a:srgbClr val="1B7283"/>
                </a:solidFill>
                <a:latin typeface="Arial" panose="020B0604020202020204" pitchFamily="34" charset="0"/>
                <a:cs typeface="Arial" panose="020B0604020202020204" pitchFamily="34" charset="0"/>
              </a:rPr>
              <a:t>Digital tools</a:t>
            </a:r>
            <a:endParaRPr lang="en-US" b="1" dirty="0">
              <a:solidFill>
                <a:srgbClr val="1B7283"/>
              </a:solidFill>
              <a:latin typeface="Arial" panose="020B0604020202020204" pitchFamily="34" charset="0"/>
              <a:cs typeface="Arial" panose="020B0604020202020204" pitchFamily="34" charset="0"/>
            </a:endParaRPr>
          </a:p>
        </p:txBody>
      </p:sp>
      <p:pic>
        <p:nvPicPr>
          <p:cNvPr id="49" name="Graphic 20" descr="Laptop with solid fill">
            <a:extLst>
              <a:ext uri="{FF2B5EF4-FFF2-40B4-BE49-F238E27FC236}">
                <a16:creationId xmlns:a16="http://schemas.microsoft.com/office/drawing/2014/main" id="{C7F8A32C-785D-D64F-CCDF-AAB9CC24A4F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811781" y="3883027"/>
            <a:ext cx="714899" cy="714899"/>
          </a:xfrm>
          <a:prstGeom prst="rect">
            <a:avLst/>
          </a:prstGeom>
        </p:spPr>
      </p:pic>
      <p:pic>
        <p:nvPicPr>
          <p:cNvPr id="2" name="Picture 1">
            <a:extLst>
              <a:ext uri="{FF2B5EF4-FFF2-40B4-BE49-F238E27FC236}">
                <a16:creationId xmlns:a16="http://schemas.microsoft.com/office/drawing/2014/main" id="{A97536E1-4083-F84D-A45A-903054C5E62E}"/>
              </a:ext>
            </a:extLst>
          </p:cNvPr>
          <p:cNvPicPr>
            <a:picLocks noChangeAspect="1"/>
          </p:cNvPicPr>
          <p:nvPr/>
        </p:nvPicPr>
        <p:blipFill>
          <a:blip r:embed="rId16"/>
          <a:stretch>
            <a:fillRect/>
          </a:stretch>
        </p:blipFill>
        <p:spPr>
          <a:xfrm>
            <a:off x="141609" y="3851195"/>
            <a:ext cx="5840083" cy="2797700"/>
          </a:xfrm>
          <a:prstGeom prst="rect">
            <a:avLst/>
          </a:prstGeom>
        </p:spPr>
      </p:pic>
      <p:sp>
        <p:nvSpPr>
          <p:cNvPr id="12" name="Rectangle 11">
            <a:extLst>
              <a:ext uri="{FF2B5EF4-FFF2-40B4-BE49-F238E27FC236}">
                <a16:creationId xmlns:a16="http://schemas.microsoft.com/office/drawing/2014/main" id="{ED7BB587-1804-CDB5-CCFE-29F7E4C5D133}"/>
              </a:ext>
            </a:extLst>
          </p:cNvPr>
          <p:cNvSpPr/>
          <p:nvPr/>
        </p:nvSpPr>
        <p:spPr>
          <a:xfrm>
            <a:off x="-12672" y="0"/>
            <a:ext cx="12204672" cy="6857999"/>
          </a:xfrm>
          <a:prstGeom prst="rect">
            <a:avLst/>
          </a:prstGeom>
          <a:noFill/>
          <a:ln w="38100">
            <a:solidFill>
              <a:srgbClr val="9CC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0563C6B1-5A1A-8C02-1FF9-DE264C20DF0C}"/>
              </a:ext>
            </a:extLst>
          </p:cNvPr>
          <p:cNvCxnSpPr>
            <a:cxnSpLocks/>
          </p:cNvCxnSpPr>
          <p:nvPr/>
        </p:nvCxnSpPr>
        <p:spPr>
          <a:xfrm>
            <a:off x="6096000" y="0"/>
            <a:ext cx="0" cy="6857999"/>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291FCD-A89A-28AA-DB3B-6047D2CC1F52}"/>
              </a:ext>
            </a:extLst>
          </p:cNvPr>
          <p:cNvCxnSpPr>
            <a:cxnSpLocks/>
            <a:stCxn id="12" idx="1"/>
            <a:endCxn id="12" idx="3"/>
          </p:cNvCxnSpPr>
          <p:nvPr/>
        </p:nvCxnSpPr>
        <p:spPr>
          <a:xfrm>
            <a:off x="-12672" y="3429000"/>
            <a:ext cx="12204672" cy="0"/>
          </a:xfrm>
          <a:prstGeom prst="line">
            <a:avLst/>
          </a:prstGeom>
          <a:ln w="38100">
            <a:solidFill>
              <a:srgbClr val="9CCBD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C099CCC-9D1C-0A30-B4CE-E036C7E2B0F4}"/>
              </a:ext>
            </a:extLst>
          </p:cNvPr>
          <p:cNvSpPr/>
          <p:nvPr/>
        </p:nvSpPr>
        <p:spPr>
          <a:xfrm>
            <a:off x="-2" y="536930"/>
            <a:ext cx="6096001" cy="1511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8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&gt;97,600 </a:t>
            </a:r>
          </a:p>
        </p:txBody>
      </p:sp>
      <p:sp>
        <p:nvSpPr>
          <p:cNvPr id="14" name="Rectangle 13">
            <a:extLst>
              <a:ext uri="{FF2B5EF4-FFF2-40B4-BE49-F238E27FC236}">
                <a16:creationId xmlns:a16="http://schemas.microsoft.com/office/drawing/2014/main" id="{D3F2123F-57F1-63C3-4516-C5776D071464}"/>
              </a:ext>
            </a:extLst>
          </p:cNvPr>
          <p:cNvSpPr/>
          <p:nvPr/>
        </p:nvSpPr>
        <p:spPr>
          <a:xfrm>
            <a:off x="0" y="2194240"/>
            <a:ext cx="6108671" cy="93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total knee replacements (TKRs) recorded on the National Joint Registry in 2019 </a:t>
            </a:r>
            <a:r>
              <a:rPr lang="en-GB" b="1" dirty="0">
                <a:solidFill>
                  <a:srgbClr val="002060"/>
                </a:solidFill>
                <a:latin typeface="Arial" panose="020B0604020202020204" pitchFamily="34" charset="0"/>
                <a:ea typeface="Calibri" panose="020F0502020204030204" pitchFamily="34" charset="0"/>
                <a:cs typeface="Arial" panose="020B0604020202020204" pitchFamily="34" charset="0"/>
              </a:rPr>
              <a:t>(NJR, 2021)</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07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723AD-E448-C18C-3334-756C338D59FE}"/>
              </a:ext>
            </a:extLst>
          </p:cNvPr>
          <p:cNvPicPr>
            <a:picLocks noChangeAspect="1"/>
          </p:cNvPicPr>
          <p:nvPr/>
        </p:nvPicPr>
        <p:blipFill rotWithShape="1">
          <a:blip r:embed="rId2"/>
          <a:srcRect l="8236" t="9651" r="7684" b="5905"/>
          <a:stretch/>
        </p:blipFill>
        <p:spPr>
          <a:xfrm>
            <a:off x="-14287" y="-43543"/>
            <a:ext cx="12293599" cy="6945085"/>
          </a:xfrm>
          <a:prstGeom prst="rect">
            <a:avLst/>
          </a:prstGeom>
        </p:spPr>
      </p:pic>
    </p:spTree>
    <p:extLst>
      <p:ext uri="{BB962C8B-B14F-4D97-AF65-F5344CB8AC3E}">
        <p14:creationId xmlns:p14="http://schemas.microsoft.com/office/powerpoint/2010/main" val="256190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BBDF083-C186-B9FB-D839-8CEFE6970972}"/>
              </a:ext>
            </a:extLst>
          </p:cNvPr>
          <p:cNvSpPr/>
          <p:nvPr/>
        </p:nvSpPr>
        <p:spPr>
          <a:xfrm>
            <a:off x="0" y="666168"/>
            <a:ext cx="12192000" cy="6191832"/>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lIns="91440" tIns="45720" rIns="91440" bIns="45720" rtlCol="0" anchor="t">
            <a:spAutoFit/>
          </a:bodyPr>
          <a:lstStyle/>
          <a:p>
            <a:r>
              <a:rPr lang="en-GB" sz="2800" b="1" dirty="0">
                <a:solidFill>
                  <a:schemeClr val="bg1"/>
                </a:solidFill>
                <a:latin typeface="Arial"/>
                <a:cs typeface="Arial"/>
              </a:rPr>
              <a:t>Project overview</a:t>
            </a:r>
            <a:endParaRPr lang="en-US" dirty="0"/>
          </a:p>
        </p:txBody>
      </p:sp>
      <p:cxnSp>
        <p:nvCxnSpPr>
          <p:cNvPr id="46" name="Straight Arrow Connector 45">
            <a:extLst>
              <a:ext uri="{FF2B5EF4-FFF2-40B4-BE49-F238E27FC236}">
                <a16:creationId xmlns:a16="http://schemas.microsoft.com/office/drawing/2014/main" id="{1C66B2B8-4B8C-DFD2-C02F-A44D617D1E37}"/>
              </a:ext>
            </a:extLst>
          </p:cNvPr>
          <p:cNvCxnSpPr>
            <a:cxnSpLocks/>
          </p:cNvCxnSpPr>
          <p:nvPr/>
        </p:nvCxnSpPr>
        <p:spPr>
          <a:xfrm>
            <a:off x="2765598" y="2708977"/>
            <a:ext cx="1073370" cy="1362210"/>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0917519-F1C1-77E8-AAFD-294152C6FB6A}"/>
              </a:ext>
            </a:extLst>
          </p:cNvPr>
          <p:cNvCxnSpPr>
            <a:cxnSpLocks/>
          </p:cNvCxnSpPr>
          <p:nvPr/>
        </p:nvCxnSpPr>
        <p:spPr>
          <a:xfrm>
            <a:off x="5904194" y="2205038"/>
            <a:ext cx="580379" cy="756671"/>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3A38EA-F8A5-315E-E058-657C1C954D22}"/>
              </a:ext>
            </a:extLst>
          </p:cNvPr>
          <p:cNvCxnSpPr>
            <a:cxnSpLocks/>
            <a:stCxn id="54" idx="3"/>
            <a:endCxn id="71" idx="1"/>
          </p:cNvCxnSpPr>
          <p:nvPr/>
        </p:nvCxnSpPr>
        <p:spPr>
          <a:xfrm flipV="1">
            <a:off x="2918079" y="2303869"/>
            <a:ext cx="868240" cy="2703"/>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D959D9D-1AB9-840D-BC55-12CCC63C6B31}"/>
              </a:ext>
            </a:extLst>
          </p:cNvPr>
          <p:cNvCxnSpPr>
            <a:cxnSpLocks/>
            <a:stCxn id="56" idx="3"/>
            <a:endCxn id="58" idx="1"/>
          </p:cNvCxnSpPr>
          <p:nvPr/>
        </p:nvCxnSpPr>
        <p:spPr>
          <a:xfrm>
            <a:off x="2918079" y="4553230"/>
            <a:ext cx="866978" cy="1201"/>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00E5DEF-EEB8-C094-083A-31E9511F7E1B}"/>
              </a:ext>
            </a:extLst>
          </p:cNvPr>
          <p:cNvCxnSpPr>
            <a:cxnSpLocks/>
            <a:stCxn id="54" idx="2"/>
            <a:endCxn id="56" idx="0"/>
          </p:cNvCxnSpPr>
          <p:nvPr/>
        </p:nvCxnSpPr>
        <p:spPr>
          <a:xfrm flipH="1">
            <a:off x="1825845" y="2856743"/>
            <a:ext cx="1" cy="1168232"/>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A304BDA-2166-1C4A-C494-AA91723A3E37}"/>
              </a:ext>
            </a:extLst>
          </p:cNvPr>
          <p:cNvCxnSpPr>
            <a:cxnSpLocks/>
          </p:cNvCxnSpPr>
          <p:nvPr/>
        </p:nvCxnSpPr>
        <p:spPr>
          <a:xfrm flipV="1">
            <a:off x="2875398" y="2809314"/>
            <a:ext cx="976253" cy="1282656"/>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3E8B156-4971-6702-ADC3-0EE28A1998CD}"/>
              </a:ext>
            </a:extLst>
          </p:cNvPr>
          <p:cNvCxnSpPr>
            <a:cxnSpLocks/>
            <a:stCxn id="59" idx="3"/>
          </p:cNvCxnSpPr>
          <p:nvPr/>
        </p:nvCxnSpPr>
        <p:spPr>
          <a:xfrm flipV="1">
            <a:off x="5965746" y="3939846"/>
            <a:ext cx="523374" cy="583576"/>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51EEAE8-AEC8-FF62-10E9-28F8EBCD9669}"/>
              </a:ext>
            </a:extLst>
          </p:cNvPr>
          <p:cNvCxnSpPr>
            <a:cxnSpLocks/>
          </p:cNvCxnSpPr>
          <p:nvPr/>
        </p:nvCxnSpPr>
        <p:spPr>
          <a:xfrm>
            <a:off x="5077157" y="2171782"/>
            <a:ext cx="449823" cy="415382"/>
          </a:xfrm>
          <a:prstGeom prst="straightConnector1">
            <a:avLst/>
          </a:prstGeom>
          <a:ln w="19050">
            <a:solidFill>
              <a:srgbClr val="4896AE"/>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11">
            <a:extLst>
              <a:ext uri="{FF2B5EF4-FFF2-40B4-BE49-F238E27FC236}">
                <a16:creationId xmlns:a16="http://schemas.microsoft.com/office/drawing/2014/main" id="{11AD9442-DEF2-1F8F-26E7-52F984D99A8A}"/>
              </a:ext>
            </a:extLst>
          </p:cNvPr>
          <p:cNvSpPr/>
          <p:nvPr/>
        </p:nvSpPr>
        <p:spPr>
          <a:xfrm>
            <a:off x="733612" y="1756400"/>
            <a:ext cx="2184467" cy="1100343"/>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002258"/>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0E0860E-DC40-9A60-A71B-51200597574C}"/>
              </a:ext>
            </a:extLst>
          </p:cNvPr>
          <p:cNvSpPr txBox="1"/>
          <p:nvPr/>
        </p:nvSpPr>
        <p:spPr>
          <a:xfrm>
            <a:off x="990252" y="1861953"/>
            <a:ext cx="1627998" cy="883832"/>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Mixed methods rapid </a:t>
            </a:r>
          </a:p>
          <a:p>
            <a:pPr algn="ctr">
              <a:lnSpc>
                <a:spcPct val="110000"/>
              </a:lnSpc>
            </a:pPr>
            <a:r>
              <a:rPr lang="en-GB" sz="1600" b="1" dirty="0">
                <a:solidFill>
                  <a:srgbClr val="002258"/>
                </a:solidFill>
                <a:latin typeface="Arial" panose="020B0604020202020204" pitchFamily="34" charset="0"/>
                <a:cs typeface="Arial" panose="020B0604020202020204" pitchFamily="34" charset="0"/>
              </a:rPr>
              <a:t>review</a:t>
            </a:r>
            <a:endParaRPr lang="en-GB" sz="1400" dirty="0">
              <a:solidFill>
                <a:srgbClr val="002258"/>
              </a:solidFill>
              <a:latin typeface="Arial" panose="020B0604020202020204" pitchFamily="34" charset="0"/>
              <a:cs typeface="Arial" panose="020B0604020202020204" pitchFamily="34" charset="0"/>
            </a:endParaRPr>
          </a:p>
        </p:txBody>
      </p:sp>
      <p:sp>
        <p:nvSpPr>
          <p:cNvPr id="56" name="Rounded Rectangle 13">
            <a:extLst>
              <a:ext uri="{FF2B5EF4-FFF2-40B4-BE49-F238E27FC236}">
                <a16:creationId xmlns:a16="http://schemas.microsoft.com/office/drawing/2014/main" id="{7D7E9C56-716F-EC70-7C13-5806FD8C270D}"/>
              </a:ext>
            </a:extLst>
          </p:cNvPr>
          <p:cNvSpPr/>
          <p:nvPr/>
        </p:nvSpPr>
        <p:spPr>
          <a:xfrm>
            <a:off x="733611" y="4024975"/>
            <a:ext cx="2184468" cy="1056510"/>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002258"/>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3263F118-59FB-32C0-CA04-FBA05D80824B}"/>
              </a:ext>
            </a:extLst>
          </p:cNvPr>
          <p:cNvSpPr txBox="1"/>
          <p:nvPr/>
        </p:nvSpPr>
        <p:spPr>
          <a:xfrm>
            <a:off x="1072492" y="4215657"/>
            <a:ext cx="1499178" cy="612988"/>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Modified Delphi study</a:t>
            </a:r>
          </a:p>
        </p:txBody>
      </p:sp>
      <p:sp>
        <p:nvSpPr>
          <p:cNvPr id="58" name="Rounded Rectangle 17">
            <a:extLst>
              <a:ext uri="{FF2B5EF4-FFF2-40B4-BE49-F238E27FC236}">
                <a16:creationId xmlns:a16="http://schemas.microsoft.com/office/drawing/2014/main" id="{5A60691E-8B76-8877-F7EE-B1840BCA4AB2}"/>
              </a:ext>
            </a:extLst>
          </p:cNvPr>
          <p:cNvSpPr/>
          <p:nvPr/>
        </p:nvSpPr>
        <p:spPr>
          <a:xfrm>
            <a:off x="3785057" y="4027377"/>
            <a:ext cx="2184469" cy="1054108"/>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002258"/>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213964C-317C-0EB8-097B-116834C12074}"/>
              </a:ext>
            </a:extLst>
          </p:cNvPr>
          <p:cNvSpPr txBox="1"/>
          <p:nvPr/>
        </p:nvSpPr>
        <p:spPr>
          <a:xfrm>
            <a:off x="3785056" y="4216928"/>
            <a:ext cx="2180690" cy="612988"/>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Theoretical modelling</a:t>
            </a:r>
          </a:p>
        </p:txBody>
      </p:sp>
      <p:sp>
        <p:nvSpPr>
          <p:cNvPr id="60" name="Rounded Rectangle 19">
            <a:extLst>
              <a:ext uri="{FF2B5EF4-FFF2-40B4-BE49-F238E27FC236}">
                <a16:creationId xmlns:a16="http://schemas.microsoft.com/office/drawing/2014/main" id="{78699D28-46CB-6BF8-CF40-7978E4712D76}"/>
              </a:ext>
            </a:extLst>
          </p:cNvPr>
          <p:cNvSpPr/>
          <p:nvPr/>
        </p:nvSpPr>
        <p:spPr>
          <a:xfrm>
            <a:off x="6429559" y="2902955"/>
            <a:ext cx="2166708" cy="1100343"/>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002258"/>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D8D82C8-47C9-98E6-D9CB-3A2A354675BE}"/>
              </a:ext>
            </a:extLst>
          </p:cNvPr>
          <p:cNvSpPr txBox="1"/>
          <p:nvPr/>
        </p:nvSpPr>
        <p:spPr>
          <a:xfrm>
            <a:off x="6429559" y="3012460"/>
            <a:ext cx="2166708" cy="883832"/>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Prototype development, iterative refinement</a:t>
            </a:r>
          </a:p>
        </p:txBody>
      </p:sp>
      <p:sp>
        <p:nvSpPr>
          <p:cNvPr id="62" name="Rounded Rectangle 21">
            <a:extLst>
              <a:ext uri="{FF2B5EF4-FFF2-40B4-BE49-F238E27FC236}">
                <a16:creationId xmlns:a16="http://schemas.microsoft.com/office/drawing/2014/main" id="{6EBD5FB7-925E-941A-BB31-B6162432959E}"/>
              </a:ext>
            </a:extLst>
          </p:cNvPr>
          <p:cNvSpPr/>
          <p:nvPr/>
        </p:nvSpPr>
        <p:spPr>
          <a:xfrm>
            <a:off x="9313073" y="2894973"/>
            <a:ext cx="2166707" cy="1108326"/>
          </a:xfrm>
          <a:prstGeom prst="roundRect">
            <a:avLst/>
          </a:prstGeom>
          <a:solidFill>
            <a:srgbClr val="E1EDD3"/>
          </a:solidFill>
          <a:ln w="19050">
            <a:solidFill>
              <a:srgbClr val="92C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002258"/>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33A419E-978C-9A0B-D86D-AF0E9F0CD509}"/>
              </a:ext>
            </a:extLst>
          </p:cNvPr>
          <p:cNvSpPr txBox="1"/>
          <p:nvPr/>
        </p:nvSpPr>
        <p:spPr>
          <a:xfrm>
            <a:off x="9508173" y="3111575"/>
            <a:ext cx="1715968" cy="612988"/>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Future </a:t>
            </a:r>
          </a:p>
          <a:p>
            <a:pPr algn="ctr">
              <a:lnSpc>
                <a:spcPct val="110000"/>
              </a:lnSpc>
            </a:pPr>
            <a:r>
              <a:rPr lang="en-GB" sz="1600" b="1" dirty="0">
                <a:solidFill>
                  <a:srgbClr val="002258"/>
                </a:solidFill>
                <a:latin typeface="Arial" panose="020B0604020202020204" pitchFamily="34" charset="0"/>
                <a:cs typeface="Arial" panose="020B0604020202020204" pitchFamily="34" charset="0"/>
              </a:rPr>
              <a:t>research</a:t>
            </a:r>
          </a:p>
        </p:txBody>
      </p:sp>
      <p:cxnSp>
        <p:nvCxnSpPr>
          <p:cNvPr id="64" name="Straight Arrow Connector 63">
            <a:extLst>
              <a:ext uri="{FF2B5EF4-FFF2-40B4-BE49-F238E27FC236}">
                <a16:creationId xmlns:a16="http://schemas.microsoft.com/office/drawing/2014/main" id="{67C39185-2FD7-BB0A-0204-145C1091FB7A}"/>
              </a:ext>
            </a:extLst>
          </p:cNvPr>
          <p:cNvCxnSpPr>
            <a:cxnSpLocks/>
            <a:stCxn id="71" idx="2"/>
            <a:endCxn id="58" idx="0"/>
          </p:cNvCxnSpPr>
          <p:nvPr/>
        </p:nvCxnSpPr>
        <p:spPr>
          <a:xfrm flipH="1">
            <a:off x="4877292" y="2854040"/>
            <a:ext cx="1261" cy="1173337"/>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31">
            <a:extLst>
              <a:ext uri="{FF2B5EF4-FFF2-40B4-BE49-F238E27FC236}">
                <a16:creationId xmlns:a16="http://schemas.microsoft.com/office/drawing/2014/main" id="{9C05B6AE-4EC0-91CA-C1F3-3D2731176FF2}"/>
              </a:ext>
            </a:extLst>
          </p:cNvPr>
          <p:cNvCxnSpPr>
            <a:cxnSpLocks/>
            <a:stCxn id="54" idx="0"/>
            <a:endCxn id="60" idx="0"/>
          </p:cNvCxnSpPr>
          <p:nvPr/>
        </p:nvCxnSpPr>
        <p:spPr>
          <a:xfrm rot="16200000" flipH="1">
            <a:off x="4096101" y="-513856"/>
            <a:ext cx="1146555" cy="5687067"/>
          </a:xfrm>
          <a:prstGeom prst="bentConnector3">
            <a:avLst>
              <a:gd name="adj1" fmla="val -33108"/>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32">
            <a:extLst>
              <a:ext uri="{FF2B5EF4-FFF2-40B4-BE49-F238E27FC236}">
                <a16:creationId xmlns:a16="http://schemas.microsoft.com/office/drawing/2014/main" id="{BC3E43D4-5784-103E-2453-78843AC6EAF7}"/>
              </a:ext>
            </a:extLst>
          </p:cNvPr>
          <p:cNvCxnSpPr>
            <a:cxnSpLocks/>
            <a:stCxn id="56" idx="2"/>
            <a:endCxn id="60" idx="2"/>
          </p:cNvCxnSpPr>
          <p:nvPr/>
        </p:nvCxnSpPr>
        <p:spPr>
          <a:xfrm rot="5400000" flipH="1" flipV="1">
            <a:off x="4130285" y="1698858"/>
            <a:ext cx="1078187" cy="5687068"/>
          </a:xfrm>
          <a:prstGeom prst="bentConnector3">
            <a:avLst>
              <a:gd name="adj1" fmla="val -35986"/>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76EE3FF-5846-BF82-62A9-5BAF1249D3BA}"/>
              </a:ext>
            </a:extLst>
          </p:cNvPr>
          <p:cNvCxnSpPr>
            <a:cxnSpLocks/>
            <a:stCxn id="61" idx="3"/>
            <a:endCxn id="62" idx="1"/>
          </p:cNvCxnSpPr>
          <p:nvPr/>
        </p:nvCxnSpPr>
        <p:spPr>
          <a:xfrm flipV="1">
            <a:off x="8596267" y="3449136"/>
            <a:ext cx="716806" cy="5240"/>
          </a:xfrm>
          <a:prstGeom prst="straightConnector1">
            <a:avLst/>
          </a:prstGeom>
          <a:ln w="38100">
            <a:solidFill>
              <a:srgbClr val="4896AE"/>
            </a:solidFill>
            <a:tailEnd type="triangle"/>
          </a:ln>
        </p:spPr>
        <p:style>
          <a:lnRef idx="1">
            <a:schemeClr val="accent1"/>
          </a:lnRef>
          <a:fillRef idx="0">
            <a:schemeClr val="accent1"/>
          </a:fillRef>
          <a:effectRef idx="0">
            <a:schemeClr val="accent1"/>
          </a:effectRef>
          <a:fontRef idx="minor">
            <a:schemeClr val="tx1"/>
          </a:fontRef>
        </p:style>
      </p:cxnSp>
      <p:sp>
        <p:nvSpPr>
          <p:cNvPr id="68" name="Right Arrow 60">
            <a:extLst>
              <a:ext uri="{FF2B5EF4-FFF2-40B4-BE49-F238E27FC236}">
                <a16:creationId xmlns:a16="http://schemas.microsoft.com/office/drawing/2014/main" id="{DFBD59E7-C921-58A2-3B16-EFFAFE0760EF}"/>
              </a:ext>
            </a:extLst>
          </p:cNvPr>
          <p:cNvSpPr/>
          <p:nvPr/>
        </p:nvSpPr>
        <p:spPr>
          <a:xfrm>
            <a:off x="709657" y="5766736"/>
            <a:ext cx="7886608" cy="880097"/>
          </a:xfrm>
          <a:prstGeom prst="rightArrow">
            <a:avLst/>
          </a:prstGeom>
          <a:solidFill>
            <a:srgbClr val="FFD5DF"/>
          </a:solidFill>
          <a:ln w="19050">
            <a:solidFill>
              <a:srgbClr val="F77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002258"/>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0BEFEB95-A64C-71FA-7546-C6ED442B33B0}"/>
              </a:ext>
            </a:extLst>
          </p:cNvPr>
          <p:cNvSpPr txBox="1"/>
          <p:nvPr/>
        </p:nvSpPr>
        <p:spPr>
          <a:xfrm>
            <a:off x="1527514" y="6032763"/>
            <a:ext cx="5758569" cy="342145"/>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Patient and Public Involvement </a:t>
            </a:r>
          </a:p>
        </p:txBody>
      </p:sp>
      <p:sp>
        <p:nvSpPr>
          <p:cNvPr id="70" name="Striped Right Arrow 61">
            <a:extLst>
              <a:ext uri="{FF2B5EF4-FFF2-40B4-BE49-F238E27FC236}">
                <a16:creationId xmlns:a16="http://schemas.microsoft.com/office/drawing/2014/main" id="{50590EBB-2161-A925-40C5-0998A46DE279}"/>
              </a:ext>
            </a:extLst>
          </p:cNvPr>
          <p:cNvSpPr/>
          <p:nvPr/>
        </p:nvSpPr>
        <p:spPr>
          <a:xfrm>
            <a:off x="8614335" y="5766736"/>
            <a:ext cx="2865444" cy="880097"/>
          </a:xfrm>
          <a:prstGeom prst="stripedRightArrow">
            <a:avLst/>
          </a:prstGeom>
          <a:solidFill>
            <a:srgbClr val="FFD5DF"/>
          </a:solidFill>
          <a:ln w="19050">
            <a:solidFill>
              <a:srgbClr val="F77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002258"/>
              </a:solidFill>
            </a:endParaRPr>
          </a:p>
        </p:txBody>
      </p:sp>
      <p:sp>
        <p:nvSpPr>
          <p:cNvPr id="71" name="Rounded Rectangle 11">
            <a:extLst>
              <a:ext uri="{FF2B5EF4-FFF2-40B4-BE49-F238E27FC236}">
                <a16:creationId xmlns:a16="http://schemas.microsoft.com/office/drawing/2014/main" id="{CB86369B-F0C6-839A-0C32-FD301209379F}"/>
              </a:ext>
            </a:extLst>
          </p:cNvPr>
          <p:cNvSpPr/>
          <p:nvPr/>
        </p:nvSpPr>
        <p:spPr>
          <a:xfrm>
            <a:off x="3786319" y="1753698"/>
            <a:ext cx="2184467" cy="1100342"/>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002258"/>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86DB1903-514F-4E82-87F8-D89CE85FB0B1}"/>
              </a:ext>
            </a:extLst>
          </p:cNvPr>
          <p:cNvSpPr txBox="1"/>
          <p:nvPr/>
        </p:nvSpPr>
        <p:spPr>
          <a:xfrm>
            <a:off x="4026075" y="1886572"/>
            <a:ext cx="1691524" cy="883832"/>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Qualitative descriptive study</a:t>
            </a:r>
          </a:p>
        </p:txBody>
      </p:sp>
    </p:spTree>
    <p:extLst>
      <p:ext uri="{BB962C8B-B14F-4D97-AF65-F5344CB8AC3E}">
        <p14:creationId xmlns:p14="http://schemas.microsoft.com/office/powerpoint/2010/main" val="21568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8" grpId="0" animBg="1"/>
      <p:bldP spid="69" grpId="0"/>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BD4D4-D820-EDE2-61D8-0CD2704C71CB}"/>
              </a:ext>
            </a:extLst>
          </p:cNvPr>
          <p:cNvSpPr/>
          <p:nvPr/>
        </p:nvSpPr>
        <p:spPr>
          <a:xfrm>
            <a:off x="0" y="548640"/>
            <a:ext cx="12192000" cy="6309360"/>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8520610-DF02-DB44-D197-AE87F2647DD4}"/>
              </a:ext>
            </a:extLst>
          </p:cNvPr>
          <p:cNvSpPr/>
          <p:nvPr/>
        </p:nvSpPr>
        <p:spPr>
          <a:xfrm>
            <a:off x="0" y="-1"/>
            <a:ext cx="12192000" cy="795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9FABD-52F3-F208-F03D-E8BBB3E133EA}"/>
              </a:ext>
            </a:extLst>
          </p:cNvPr>
          <p:cNvSpPr/>
          <p:nvPr/>
        </p:nvSpPr>
        <p:spPr>
          <a:xfrm>
            <a:off x="0" y="782281"/>
            <a:ext cx="12192000" cy="91209"/>
          </a:xfrm>
          <a:prstGeom prst="rect">
            <a:avLst/>
          </a:prstGeom>
          <a:solidFill>
            <a:srgbClr val="9C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E00BB3-3687-9746-3A93-3F94AEE1F60A}"/>
              </a:ext>
            </a:extLst>
          </p:cNvPr>
          <p:cNvSpPr txBox="1"/>
          <p:nvPr/>
        </p:nvSpPr>
        <p:spPr>
          <a:xfrm>
            <a:off x="343947" y="142948"/>
            <a:ext cx="11673881"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Reviewing previous research: mixed methods rapid review</a:t>
            </a:r>
          </a:p>
        </p:txBody>
      </p:sp>
      <p:sp>
        <p:nvSpPr>
          <p:cNvPr id="6" name="Right Arrow 7">
            <a:extLst>
              <a:ext uri="{FF2B5EF4-FFF2-40B4-BE49-F238E27FC236}">
                <a16:creationId xmlns:a16="http://schemas.microsoft.com/office/drawing/2014/main" id="{71F68EF5-7C2D-AF87-223F-6E65B594C23C}"/>
              </a:ext>
            </a:extLst>
          </p:cNvPr>
          <p:cNvSpPr/>
          <p:nvPr/>
        </p:nvSpPr>
        <p:spPr>
          <a:xfrm>
            <a:off x="7845453" y="1834829"/>
            <a:ext cx="1053734" cy="259629"/>
          </a:xfrm>
          <a:prstGeom prs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7" name="Right Arrow 10">
            <a:extLst>
              <a:ext uri="{FF2B5EF4-FFF2-40B4-BE49-F238E27FC236}">
                <a16:creationId xmlns:a16="http://schemas.microsoft.com/office/drawing/2014/main" id="{093D893D-C0C4-C96D-4DF6-BC8637E31B07}"/>
              </a:ext>
            </a:extLst>
          </p:cNvPr>
          <p:cNvSpPr/>
          <p:nvPr/>
        </p:nvSpPr>
        <p:spPr>
          <a:xfrm>
            <a:off x="5089101" y="1834830"/>
            <a:ext cx="915893" cy="259629"/>
          </a:xfrm>
          <a:prstGeom prst="rightArrow">
            <a:avLst/>
          </a:prstGeom>
          <a:solidFill>
            <a:srgbClr val="00225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8" name="Rounded Rectangle 11">
            <a:extLst>
              <a:ext uri="{FF2B5EF4-FFF2-40B4-BE49-F238E27FC236}">
                <a16:creationId xmlns:a16="http://schemas.microsoft.com/office/drawing/2014/main" id="{F10B5AFB-9155-8422-09C5-BC4BD079A553}"/>
              </a:ext>
            </a:extLst>
          </p:cNvPr>
          <p:cNvSpPr/>
          <p:nvPr/>
        </p:nvSpPr>
        <p:spPr>
          <a:xfrm>
            <a:off x="3110795" y="1540772"/>
            <a:ext cx="2053918" cy="802124"/>
          </a:xfrm>
          <a:prstGeom prst="roundRect">
            <a:avLst/>
          </a:prstGeom>
          <a:solidFill>
            <a:srgbClr val="F2E8F8"/>
          </a:solidFill>
          <a:ln w="19050">
            <a:solidFill>
              <a:srgbClr val="AE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6DF353-9FDB-7D17-84D1-778147C74DB4}"/>
              </a:ext>
            </a:extLst>
          </p:cNvPr>
          <p:cNvSpPr txBox="1"/>
          <p:nvPr/>
        </p:nvSpPr>
        <p:spPr>
          <a:xfrm>
            <a:off x="3109408" y="1628570"/>
            <a:ext cx="2055305" cy="612988"/>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3,263 articles screened</a:t>
            </a:r>
          </a:p>
        </p:txBody>
      </p:sp>
      <p:sp>
        <p:nvSpPr>
          <p:cNvPr id="10" name="Rounded Rectangle 13">
            <a:extLst>
              <a:ext uri="{FF2B5EF4-FFF2-40B4-BE49-F238E27FC236}">
                <a16:creationId xmlns:a16="http://schemas.microsoft.com/office/drawing/2014/main" id="{B1D06B45-E33F-8122-DAF9-D4EB55DBAE7A}"/>
              </a:ext>
            </a:extLst>
          </p:cNvPr>
          <p:cNvSpPr/>
          <p:nvPr/>
        </p:nvSpPr>
        <p:spPr>
          <a:xfrm>
            <a:off x="6004995" y="1540773"/>
            <a:ext cx="2053918" cy="802123"/>
          </a:xfrm>
          <a:prstGeom prst="roundRect">
            <a:avLst/>
          </a:prstGeom>
          <a:solidFill>
            <a:srgbClr val="E1EDD3"/>
          </a:solidFill>
          <a:ln w="19050">
            <a:solidFill>
              <a:srgbClr val="92C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B570A2-30AF-5BDA-8BB7-762C46CA2F9B}"/>
              </a:ext>
            </a:extLst>
          </p:cNvPr>
          <p:cNvSpPr txBox="1"/>
          <p:nvPr/>
        </p:nvSpPr>
        <p:spPr>
          <a:xfrm>
            <a:off x="6004993" y="1658170"/>
            <a:ext cx="2053918" cy="612988"/>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185 full articles reviewed</a:t>
            </a:r>
            <a:endParaRPr lang="en-GB" sz="1600" dirty="0">
              <a:solidFill>
                <a:srgbClr val="002258"/>
              </a:solidFill>
              <a:latin typeface="Arial" panose="020B0604020202020204" pitchFamily="34" charset="0"/>
              <a:cs typeface="Arial" panose="020B0604020202020204" pitchFamily="34" charset="0"/>
            </a:endParaRPr>
          </a:p>
        </p:txBody>
      </p:sp>
      <p:sp>
        <p:nvSpPr>
          <p:cNvPr id="13" name="Rounded Rectangle 15">
            <a:extLst>
              <a:ext uri="{FF2B5EF4-FFF2-40B4-BE49-F238E27FC236}">
                <a16:creationId xmlns:a16="http://schemas.microsoft.com/office/drawing/2014/main" id="{A5F13D29-AB27-21E3-56A0-AF337AF236AD}"/>
              </a:ext>
            </a:extLst>
          </p:cNvPr>
          <p:cNvSpPr/>
          <p:nvPr/>
        </p:nvSpPr>
        <p:spPr>
          <a:xfrm>
            <a:off x="8899191" y="1540773"/>
            <a:ext cx="2052529" cy="802123"/>
          </a:xfrm>
          <a:prstGeom prst="roundRect">
            <a:avLst/>
          </a:prstGeom>
          <a:solidFill>
            <a:srgbClr val="E4F5F8"/>
          </a:solidFill>
          <a:ln w="19050">
            <a:solidFill>
              <a:srgbClr val="489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2258"/>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3A95E58-5767-97D7-1577-A36AFF1C8368}"/>
              </a:ext>
            </a:extLst>
          </p:cNvPr>
          <p:cNvSpPr txBox="1"/>
          <p:nvPr/>
        </p:nvSpPr>
        <p:spPr>
          <a:xfrm>
            <a:off x="8899189" y="1628570"/>
            <a:ext cx="2052529" cy="612988"/>
          </a:xfrm>
          <a:prstGeom prst="rect">
            <a:avLst/>
          </a:prstGeom>
          <a:noFill/>
          <a:ln w="19050">
            <a:noFill/>
          </a:ln>
        </p:spPr>
        <p:txBody>
          <a:bodyPr wrap="square" rtlCol="0">
            <a:spAutoFit/>
          </a:bodyPr>
          <a:lstStyle/>
          <a:p>
            <a:pPr algn="ctr">
              <a:lnSpc>
                <a:spcPct val="110000"/>
              </a:lnSpc>
            </a:pPr>
            <a:r>
              <a:rPr lang="en-GB" sz="1600" b="1" dirty="0">
                <a:solidFill>
                  <a:srgbClr val="002258"/>
                </a:solidFill>
                <a:latin typeface="Arial" panose="020B0604020202020204" pitchFamily="34" charset="0"/>
                <a:cs typeface="Arial" panose="020B0604020202020204" pitchFamily="34" charset="0"/>
              </a:rPr>
              <a:t>52 studies included</a:t>
            </a:r>
          </a:p>
        </p:txBody>
      </p:sp>
      <p:pic>
        <p:nvPicPr>
          <p:cNvPr id="16" name="Graphic 15" descr="Books with solid fill">
            <a:extLst>
              <a:ext uri="{FF2B5EF4-FFF2-40B4-BE49-F238E27FC236}">
                <a16:creationId xmlns:a16="http://schemas.microsoft.com/office/drawing/2014/main" id="{9A08BB77-546F-8BC0-9411-BA4ADA2F48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8349" y="1354980"/>
            <a:ext cx="1160167" cy="1160167"/>
          </a:xfrm>
          <a:prstGeom prst="rect">
            <a:avLst/>
          </a:prstGeom>
        </p:spPr>
      </p:pic>
      <p:graphicFrame>
        <p:nvGraphicFramePr>
          <p:cNvPr id="3" name="Table 2">
            <a:extLst>
              <a:ext uri="{FF2B5EF4-FFF2-40B4-BE49-F238E27FC236}">
                <a16:creationId xmlns:a16="http://schemas.microsoft.com/office/drawing/2014/main" id="{6544B9A2-8AF3-B2DA-D2B8-C88E80E2EEFA}"/>
              </a:ext>
            </a:extLst>
          </p:cNvPr>
          <p:cNvGraphicFramePr>
            <a:graphicFrameLocks noGrp="1"/>
          </p:cNvGraphicFramePr>
          <p:nvPr>
            <p:extLst>
              <p:ext uri="{D42A27DB-BD31-4B8C-83A1-F6EECF244321}">
                <p14:modId xmlns:p14="http://schemas.microsoft.com/office/powerpoint/2010/main" val="199856610"/>
              </p:ext>
            </p:extLst>
          </p:nvPr>
        </p:nvGraphicFramePr>
        <p:xfrm>
          <a:off x="2751687" y="2996637"/>
          <a:ext cx="6688626" cy="2305156"/>
        </p:xfrm>
        <a:graphic>
          <a:graphicData uri="http://schemas.openxmlformats.org/drawingml/2006/table">
            <a:tbl>
              <a:tblPr firstRow="1" bandRow="1">
                <a:tableStyleId>{5C22544A-7EE6-4342-B048-85BDC9FD1C3A}</a:tableStyleId>
              </a:tblPr>
              <a:tblGrid>
                <a:gridCol w="2229542">
                  <a:extLst>
                    <a:ext uri="{9D8B030D-6E8A-4147-A177-3AD203B41FA5}">
                      <a16:colId xmlns:a16="http://schemas.microsoft.com/office/drawing/2014/main" val="1164232814"/>
                    </a:ext>
                  </a:extLst>
                </a:gridCol>
                <a:gridCol w="2229542">
                  <a:extLst>
                    <a:ext uri="{9D8B030D-6E8A-4147-A177-3AD203B41FA5}">
                      <a16:colId xmlns:a16="http://schemas.microsoft.com/office/drawing/2014/main" val="2275970140"/>
                    </a:ext>
                  </a:extLst>
                </a:gridCol>
                <a:gridCol w="2229542">
                  <a:extLst>
                    <a:ext uri="{9D8B030D-6E8A-4147-A177-3AD203B41FA5}">
                      <a16:colId xmlns:a16="http://schemas.microsoft.com/office/drawing/2014/main" val="1594484901"/>
                    </a:ext>
                  </a:extLst>
                </a:gridCol>
              </a:tblGrid>
              <a:tr h="374351">
                <a:tc>
                  <a:txBody>
                    <a:bodyPr/>
                    <a:lstStyle/>
                    <a:p>
                      <a:pPr algn="ctr">
                        <a:lnSpc>
                          <a:spcPct val="114000"/>
                        </a:lnSpc>
                        <a:spcBef>
                          <a:spcPts val="100"/>
                        </a:spcBef>
                      </a:pPr>
                      <a:r>
                        <a:rPr lang="en-GB" sz="1600" dirty="0">
                          <a:latin typeface="Arial" panose="020B0604020202020204" pitchFamily="34" charset="0"/>
                          <a:cs typeface="Arial" panose="020B0604020202020204" pitchFamily="34" charset="0"/>
                        </a:rPr>
                        <a:t>Intervention type</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4000"/>
                        </a:lnSpc>
                        <a:spcBef>
                          <a:spcPts val="100"/>
                        </a:spcBef>
                      </a:pPr>
                      <a:r>
                        <a:rPr lang="en-GB" sz="1600">
                          <a:latin typeface="Arial" panose="020B0604020202020204" pitchFamily="34" charset="0"/>
                          <a:cs typeface="Arial" panose="020B0604020202020204" pitchFamily="34" charset="0"/>
                        </a:rPr>
                        <a:t>Outcomes studies</a:t>
                      </a:r>
                      <a:endParaRPr lang="en-GB" sz="1600" dirty="0">
                        <a:latin typeface="Arial" panose="020B0604020202020204" pitchFamily="34" charset="0"/>
                        <a:cs typeface="Arial" panose="020B0604020202020204" pitchFamily="34" charset="0"/>
                      </a:endParaRP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4000"/>
                        </a:lnSpc>
                        <a:spcBef>
                          <a:spcPts val="100"/>
                        </a:spcBef>
                      </a:pPr>
                      <a:r>
                        <a:rPr lang="en-GB" sz="1600" dirty="0">
                          <a:latin typeface="Arial" panose="020B0604020202020204" pitchFamily="34" charset="0"/>
                          <a:cs typeface="Arial" panose="020B0604020202020204" pitchFamily="34" charset="0"/>
                        </a:rPr>
                        <a:t>Views studies</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54486804"/>
                  </a:ext>
                </a:extLst>
              </a:tr>
              <a:tr h="386161">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Education</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5</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20</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extLst>
                  <a:ext uri="{0D108BD9-81ED-4DB2-BD59-A6C34878D82A}">
                    <a16:rowId xmlns:a16="http://schemas.microsoft.com/office/drawing/2014/main" val="3476721000"/>
                  </a:ext>
                </a:extLst>
              </a:tr>
              <a:tr h="386161">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Exercise</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20</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3</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extLst>
                  <a:ext uri="{0D108BD9-81ED-4DB2-BD59-A6C34878D82A}">
                    <a16:rowId xmlns:a16="http://schemas.microsoft.com/office/drawing/2014/main" val="1909943830"/>
                  </a:ext>
                </a:extLst>
              </a:tr>
              <a:tr h="386161">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Psychological</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2</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1</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extLst>
                  <a:ext uri="{0D108BD9-81ED-4DB2-BD59-A6C34878D82A}">
                    <a16:rowId xmlns:a16="http://schemas.microsoft.com/office/drawing/2014/main" val="3087625014"/>
                  </a:ext>
                </a:extLst>
              </a:tr>
              <a:tr h="386161">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Lifestyle</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1</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4</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F2FBFC"/>
                    </a:solidFill>
                  </a:tcPr>
                </a:tc>
                <a:extLst>
                  <a:ext uri="{0D108BD9-81ED-4DB2-BD59-A6C34878D82A}">
                    <a16:rowId xmlns:a16="http://schemas.microsoft.com/office/drawing/2014/main" val="3519368392"/>
                  </a:ext>
                </a:extLst>
              </a:tr>
              <a:tr h="386161">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Other</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5</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tc>
                  <a:txBody>
                    <a:bodyPr/>
                    <a:lstStyle/>
                    <a:p>
                      <a:pPr algn="ctr">
                        <a:lnSpc>
                          <a:spcPct val="120000"/>
                        </a:lnSpc>
                        <a:spcBef>
                          <a:spcPts val="400"/>
                        </a:spcBef>
                        <a:spcAft>
                          <a:spcPts val="400"/>
                        </a:spcAft>
                      </a:pPr>
                      <a:r>
                        <a:rPr lang="en-GB" sz="1600" dirty="0">
                          <a:solidFill>
                            <a:srgbClr val="002258"/>
                          </a:solidFill>
                          <a:latin typeface="Arial" panose="020B0604020202020204" pitchFamily="34" charset="0"/>
                          <a:cs typeface="Arial" panose="020B0604020202020204" pitchFamily="34" charset="0"/>
                        </a:rPr>
                        <a:t>1</a:t>
                      </a:r>
                    </a:p>
                  </a:txBody>
                  <a:tcPr>
                    <a:lnL w="12700" cap="flat" cmpd="sng" algn="ctr">
                      <a:solidFill>
                        <a:srgbClr val="4896AE"/>
                      </a:solidFill>
                      <a:prstDash val="solid"/>
                      <a:round/>
                      <a:headEnd type="none" w="med" len="med"/>
                      <a:tailEnd type="none" w="med" len="med"/>
                    </a:lnL>
                    <a:lnR w="12700" cap="flat" cmpd="sng" algn="ctr">
                      <a:solidFill>
                        <a:srgbClr val="4896AE"/>
                      </a:solidFill>
                      <a:prstDash val="solid"/>
                      <a:round/>
                      <a:headEnd type="none" w="med" len="med"/>
                      <a:tailEnd type="none" w="med" len="med"/>
                    </a:lnR>
                    <a:lnT w="12700" cap="flat" cmpd="sng" algn="ctr">
                      <a:solidFill>
                        <a:srgbClr val="4896AE"/>
                      </a:solidFill>
                      <a:prstDash val="solid"/>
                      <a:round/>
                      <a:headEnd type="none" w="med" len="med"/>
                      <a:tailEnd type="none" w="med" len="med"/>
                    </a:lnT>
                    <a:lnB w="12700" cap="flat" cmpd="sng" algn="ctr">
                      <a:solidFill>
                        <a:srgbClr val="4896AE"/>
                      </a:solidFill>
                      <a:prstDash val="solid"/>
                      <a:round/>
                      <a:headEnd type="none" w="med" len="med"/>
                      <a:tailEnd type="none" w="med" len="med"/>
                    </a:lnB>
                    <a:lnTlToBr w="12700" cmpd="sng">
                      <a:noFill/>
                      <a:prstDash val="solid"/>
                    </a:lnTlToBr>
                    <a:lnBlToTr w="12700" cmpd="sng">
                      <a:noFill/>
                      <a:prstDash val="solid"/>
                    </a:lnBlToTr>
                    <a:solidFill>
                      <a:srgbClr val="D3EFF1"/>
                    </a:solidFill>
                  </a:tcPr>
                </a:tc>
                <a:extLst>
                  <a:ext uri="{0D108BD9-81ED-4DB2-BD59-A6C34878D82A}">
                    <a16:rowId xmlns:a16="http://schemas.microsoft.com/office/drawing/2014/main" val="148029016"/>
                  </a:ext>
                </a:extLst>
              </a:tr>
            </a:tbl>
          </a:graphicData>
        </a:graphic>
      </p:graphicFrame>
      <p:sp>
        <p:nvSpPr>
          <p:cNvPr id="17" name="Rectangle 16">
            <a:extLst>
              <a:ext uri="{FF2B5EF4-FFF2-40B4-BE49-F238E27FC236}">
                <a16:creationId xmlns:a16="http://schemas.microsoft.com/office/drawing/2014/main" id="{A0AE9C62-5BE9-C3FB-D959-394C9D64F684}"/>
              </a:ext>
            </a:extLst>
          </p:cNvPr>
          <p:cNvSpPr/>
          <p:nvPr/>
        </p:nvSpPr>
        <p:spPr>
          <a:xfrm>
            <a:off x="1258350" y="6061408"/>
            <a:ext cx="9278223" cy="397545"/>
          </a:xfrm>
          <a:prstGeom prst="rect">
            <a:avLst/>
          </a:prstGeom>
        </p:spPr>
        <p:txBody>
          <a:bodyPr wrap="square">
            <a:spAutoFit/>
          </a:bodyPr>
          <a:lstStyle/>
          <a:p>
            <a:pPr marL="285750" indent="-285750">
              <a:lnSpc>
                <a:spcPct val="140000"/>
              </a:lnSpc>
              <a:spcBef>
                <a:spcPts val="400"/>
              </a:spcBef>
              <a:spcAft>
                <a:spcPts val="400"/>
              </a:spcAft>
              <a:buFont typeface="Wingdings" panose="05000000000000000000" pitchFamily="2" charset="2"/>
              <a:buChar char="Ø"/>
            </a:pPr>
            <a:r>
              <a:rPr lang="en-GB" sz="1600" dirty="0">
                <a:solidFill>
                  <a:srgbClr val="002060"/>
                </a:solidFill>
                <a:latin typeface="Arial" panose="020B0604020202020204" pitchFamily="34" charset="0"/>
                <a:cs typeface="Arial" panose="020B0604020202020204" pitchFamily="34" charset="0"/>
              </a:rPr>
              <a:t>Employing </a:t>
            </a:r>
            <a:r>
              <a:rPr lang="en-GB" sz="1600" b="1" dirty="0">
                <a:solidFill>
                  <a:srgbClr val="002060"/>
                </a:solidFill>
                <a:latin typeface="Arial" panose="020B0604020202020204" pitchFamily="34" charset="0"/>
                <a:cs typeface="Arial" panose="020B0604020202020204" pitchFamily="34" charset="0"/>
              </a:rPr>
              <a:t>more than one delivery format </a:t>
            </a:r>
            <a:r>
              <a:rPr lang="en-GB" sz="1600" dirty="0">
                <a:solidFill>
                  <a:srgbClr val="002060"/>
                </a:solidFill>
                <a:latin typeface="Arial" panose="020B0604020202020204" pitchFamily="34" charset="0"/>
                <a:cs typeface="Arial" panose="020B0604020202020204" pitchFamily="34" charset="0"/>
              </a:rPr>
              <a:t>and </a:t>
            </a:r>
            <a:r>
              <a:rPr lang="en-GB" sz="1600" b="1" dirty="0">
                <a:solidFill>
                  <a:srgbClr val="002060"/>
                </a:solidFill>
                <a:latin typeface="Arial" panose="020B0604020202020204" pitchFamily="34" charset="0"/>
                <a:cs typeface="Arial" panose="020B0604020202020204" pitchFamily="34" charset="0"/>
              </a:rPr>
              <a:t>personal tailoring </a:t>
            </a:r>
            <a:r>
              <a:rPr lang="en-GB" sz="1600" dirty="0">
                <a:solidFill>
                  <a:srgbClr val="002060"/>
                </a:solidFill>
                <a:latin typeface="Arial" panose="020B0604020202020204" pitchFamily="34" charset="0"/>
                <a:cs typeface="Arial" panose="020B0604020202020204" pitchFamily="34" charset="0"/>
              </a:rPr>
              <a:t>appear to be </a:t>
            </a:r>
            <a:r>
              <a:rPr lang="en-GB" sz="1600" b="1" dirty="0">
                <a:solidFill>
                  <a:srgbClr val="002060"/>
                </a:solidFill>
                <a:latin typeface="Arial" panose="020B0604020202020204" pitchFamily="34" charset="0"/>
                <a:cs typeface="Arial" panose="020B0604020202020204" pitchFamily="34" charset="0"/>
              </a:rPr>
              <a:t>valuable</a:t>
            </a:r>
            <a:r>
              <a:rPr lang="en-GB" sz="1600" dirty="0">
                <a:solidFill>
                  <a:srgbClr val="002060"/>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93F41406-CB54-4496-B9A8-D2BDAD35D0B4}"/>
              </a:ext>
            </a:extLst>
          </p:cNvPr>
          <p:cNvSpPr/>
          <p:nvPr/>
        </p:nvSpPr>
        <p:spPr>
          <a:xfrm>
            <a:off x="1258349" y="5609494"/>
            <a:ext cx="9278223" cy="397545"/>
          </a:xfrm>
          <a:prstGeom prst="rect">
            <a:avLst/>
          </a:prstGeom>
        </p:spPr>
        <p:txBody>
          <a:bodyPr wrap="square">
            <a:spAutoFit/>
          </a:bodyPr>
          <a:lstStyle/>
          <a:p>
            <a:pPr marL="285750" indent="-285750">
              <a:lnSpc>
                <a:spcPct val="140000"/>
              </a:lnSpc>
              <a:spcBef>
                <a:spcPts val="400"/>
              </a:spcBef>
              <a:spcAft>
                <a:spcPts val="400"/>
              </a:spcAft>
              <a:buFont typeface="Wingdings" panose="05000000000000000000" pitchFamily="2" charset="2"/>
              <a:buChar char="Ø"/>
            </a:pPr>
            <a:r>
              <a:rPr lang="en-GB" sz="1600" b="1" dirty="0">
                <a:solidFill>
                  <a:srgbClr val="002060"/>
                </a:solidFill>
                <a:latin typeface="Arial" panose="020B0604020202020204" pitchFamily="34" charset="0"/>
                <a:cs typeface="Arial" panose="020B0604020202020204" pitchFamily="34" charset="0"/>
              </a:rPr>
              <a:t>Definitive evidence </a:t>
            </a:r>
            <a:r>
              <a:rPr lang="en-GB" sz="1600" dirty="0">
                <a:solidFill>
                  <a:srgbClr val="002060"/>
                </a:solidFill>
                <a:latin typeface="Arial" panose="020B0604020202020204" pitchFamily="34" charset="0"/>
                <a:cs typeface="Arial" panose="020B0604020202020204" pitchFamily="34" charset="0"/>
              </a:rPr>
              <a:t>to guide the design of pre-operative TKR interventions is </a:t>
            </a:r>
            <a:r>
              <a:rPr lang="en-GB" sz="1600" b="1" dirty="0">
                <a:solidFill>
                  <a:srgbClr val="002060"/>
                </a:solidFill>
                <a:latin typeface="Arial" panose="020B0604020202020204" pitchFamily="34" charset="0"/>
                <a:cs typeface="Arial" panose="020B0604020202020204" pitchFamily="34" charset="0"/>
              </a:rPr>
              <a:t>lacking</a:t>
            </a:r>
            <a:r>
              <a:rPr lang="en-GB" sz="16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62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2" grpId="0"/>
      <p:bldP spid="13" grpId="0" animBg="1"/>
      <p:bldP spid="14"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1516</Words>
  <Application>Microsoft Office PowerPoint</Application>
  <PresentationFormat>Widescreen</PresentationFormat>
  <Paragraphs>201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Anderson</dc:creator>
  <cp:lastModifiedBy>Mitchell, Katrina</cp:lastModifiedBy>
  <cp:revision>5</cp:revision>
  <dcterms:created xsi:type="dcterms:W3CDTF">2023-03-04T20:29:50Z</dcterms:created>
  <dcterms:modified xsi:type="dcterms:W3CDTF">2023-09-16T18:22:38Z</dcterms:modified>
</cp:coreProperties>
</file>